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Roboto"/>
      <p:regular r:id="rId134"/>
      <p:bold r:id="rId135"/>
      <p:italic r:id="rId136"/>
      <p:boldItalic r:id="rId137"/>
    </p:embeddedFont>
    <p:embeddedFont>
      <p:font typeface="Roboto Mono"/>
      <p:regular r:id="rId138"/>
      <p:bold r:id="rId139"/>
      <p:italic r:id="rId140"/>
      <p:boldItalic r:id="rId141"/>
    </p:embeddedFont>
    <p:embeddedFont>
      <p:font typeface="Merriweather"/>
      <p:regular r:id="rId142"/>
      <p:bold r:id="rId143"/>
      <p:italic r:id="rId144"/>
      <p:boldItalic r:id="rId145"/>
    </p:embeddedFont>
    <p:embeddedFont>
      <p:font typeface="Open Sans"/>
      <p:regular r:id="rId146"/>
      <p:bold r:id="rId147"/>
      <p:italic r:id="rId148"/>
      <p:boldItalic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B8525F-0024-40FC-AE56-0FC20218E93D}">
  <a:tblStyle styleId="{81B8525F-0024-40FC-AE56-0FC20218E9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penSans-boldItalic.fntdata"/><Relationship Id="rId4" Type="http://schemas.openxmlformats.org/officeDocument/2006/relationships/slideMaster" Target="slideMasters/slideMaster1.xml"/><Relationship Id="rId148" Type="http://schemas.openxmlformats.org/officeDocument/2006/relationships/font" Target="fonts/OpenSans-italic.fntdata"/><Relationship Id="rId9" Type="http://schemas.openxmlformats.org/officeDocument/2006/relationships/slide" Target="slides/slide4.xml"/><Relationship Id="rId143" Type="http://schemas.openxmlformats.org/officeDocument/2006/relationships/font" Target="fonts/Merriweather-bold.fntdata"/><Relationship Id="rId142" Type="http://schemas.openxmlformats.org/officeDocument/2006/relationships/font" Target="fonts/Merriweather-regular.fntdata"/><Relationship Id="rId141" Type="http://schemas.openxmlformats.org/officeDocument/2006/relationships/font" Target="fonts/RobotoMono-boldItalic.fntdata"/><Relationship Id="rId140" Type="http://schemas.openxmlformats.org/officeDocument/2006/relationships/font" Target="fonts/RobotoMono-italic.fntdata"/><Relationship Id="rId5" Type="http://schemas.openxmlformats.org/officeDocument/2006/relationships/notesMaster" Target="notesMasters/notesMaster1.xml"/><Relationship Id="rId147" Type="http://schemas.openxmlformats.org/officeDocument/2006/relationships/font" Target="fonts/OpenSans-bold.fntdata"/><Relationship Id="rId6" Type="http://schemas.openxmlformats.org/officeDocument/2006/relationships/slide" Target="slides/slide1.xml"/><Relationship Id="rId146" Type="http://schemas.openxmlformats.org/officeDocument/2006/relationships/font" Target="fonts/OpenSans-regular.fntdata"/><Relationship Id="rId7" Type="http://schemas.openxmlformats.org/officeDocument/2006/relationships/slide" Target="slides/slide2.xml"/><Relationship Id="rId145" Type="http://schemas.openxmlformats.org/officeDocument/2006/relationships/font" Target="fonts/Merriweather-boldItalic.fntdata"/><Relationship Id="rId8" Type="http://schemas.openxmlformats.org/officeDocument/2006/relationships/slide" Target="slides/slide3.xml"/><Relationship Id="rId144" Type="http://schemas.openxmlformats.org/officeDocument/2006/relationships/font" Target="fonts/Merriweather-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Mono-bold.fntdata"/><Relationship Id="rId138" Type="http://schemas.openxmlformats.org/officeDocument/2006/relationships/font" Target="fonts/RobotoMono-regular.fntdata"/><Relationship Id="rId137" Type="http://schemas.openxmlformats.org/officeDocument/2006/relationships/font" Target="fonts/Roboto-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eployment/" TargetMode="External"/><Relationship Id="rId3" Type="http://schemas.openxmlformats.org/officeDocument/2006/relationships/hyperlink" Target="https://coreos.com/etcd/" TargetMode="External"/><Relationship Id="rId4" Type="http://schemas.openxmlformats.org/officeDocument/2006/relationships/hyperlink" Target="https://kubernetes.io/docs/concepts/workloads/controllers/replicaset/" TargetMode="External"/><Relationship Id="rId5" Type="http://schemas.openxmlformats.org/officeDocument/2006/relationships/hyperlink" Target="https://kubernetes.io/docs/concepts/workloads/pods/pod-overview/" TargetMode="External"/><Relationship Id="rId6" Type="http://schemas.openxmlformats.org/officeDocument/2006/relationships/hyperlink" Target="https://itnext.io/chroot-cgroups-and-namespaces-an-overview-37124d995e3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1efb79fd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efb79f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33599df588_13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3599df588_1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52bf47fb45_2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52bf47fb45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33599df588_13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3599df588_1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596841435_54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596841435_5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3596841435_54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596841435_5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4f3f1ce2c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4f3f1ce2c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7d5b5d8dcc_2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7d5b5d8dcc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f3f1ce2c6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f3f1ce2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f3f1ce2c6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f3f1ce2c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97440e6af_1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97440e6a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4345c92f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345c9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cd09fc40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cd09fc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4f3f1ce2c6_12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4f3f1ce2c6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f3f1ce2c6_12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f3f1ce2c6_1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f3f1ce2c6_12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4f3f1ce2c6_1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4f3f1ce2c6_12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4f3f1ce2c6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5cc06b109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cc06b10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cc06b1097_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cc06b109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3f1ce2c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3f1ce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33599df588_13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3599df588_1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42f80e438b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2f80e43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3599df588_5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599df588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42f80e438b_2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42f80e438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f3f1ce2c6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f3f1ce2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2f80e438b_2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42f80e438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31efb79fd8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1efb79f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f3f1ce2c6_49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f3f1ce2c6_4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7cd09fc403_1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7cd09fc403_1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5fa322b45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5fa322b4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72e70c97f0_17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72e70c97f0_1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4f4f1670d2_10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4f4f1670d2_10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1efb79fd8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efb79fd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f3f1ce2c6_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f3f1ce2c6_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f3f1ce2c6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f3f1ce2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f3f1ce2c6_49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f3f1ce2c6_4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de03fbf15_5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de03fbf15_5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1efb79fd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efb79f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5aca06b09_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aca06b0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 container runtime is a CRI (Container Runtime Interface) compatible application that executes and manages containers!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1e568562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56856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d5b5d8dcc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d5b5d8dcc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5b5d8dcc_2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5b5d8dcc_2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e6796599b_2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e6796599b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9bc116280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bc1162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9bc11628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9bc116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translates your imperative command into a declarative Kubernetes </a:t>
            </a:r>
            <a:r>
              <a:rPr lang="en" sz="1600">
                <a:solidFill>
                  <a:schemeClr val="hlink"/>
                </a:solidFill>
                <a:highlight>
                  <a:srgbClr val="FFFFFF"/>
                </a:highlight>
                <a:uFill>
                  <a:noFill/>
                </a:uFill>
                <a:latin typeface="Georgia"/>
                <a:ea typeface="Georgia"/>
                <a:cs typeface="Georgia"/>
                <a:sym typeface="Georgia"/>
                <a:hlinkClick r:id="rId2"/>
              </a:rPr>
              <a:t>Deployment</a:t>
            </a:r>
            <a:r>
              <a:rPr lang="en" sz="1600">
                <a:solidFill>
                  <a:srgbClr val="292929"/>
                </a:solidFill>
                <a:highlight>
                  <a:srgbClr val="FFFFFF"/>
                </a:highlight>
                <a:latin typeface="Georgia"/>
                <a:ea typeface="Georgia"/>
                <a:cs typeface="Georgia"/>
                <a:sym typeface="Georgia"/>
              </a:rPr>
              <a:t> object. A Deployment is a higher-level API that allows rolling updates (see below).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kubectl sends the Deployment to the Kubernetes API server, kube-apiserver, which runs in-cluster.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Deployment to </a:t>
            </a:r>
            <a:r>
              <a:rPr lang="en" sz="1600">
                <a:solidFill>
                  <a:schemeClr val="hlink"/>
                </a:solidFill>
                <a:highlight>
                  <a:srgbClr val="FFFFFF"/>
                </a:highlight>
                <a:uFill>
                  <a:noFill/>
                </a:uFill>
                <a:latin typeface="Georgia"/>
                <a:ea typeface="Georgia"/>
                <a:cs typeface="Georgia"/>
                <a:sym typeface="Georgia"/>
                <a:hlinkClick r:id="rId3"/>
              </a:rPr>
              <a:t>etcd</a:t>
            </a:r>
            <a:r>
              <a:rPr lang="en" sz="1600">
                <a:solidFill>
                  <a:srgbClr val="292929"/>
                </a:solidFill>
                <a:highlight>
                  <a:srgbClr val="FFFFFF"/>
                </a:highlight>
                <a:latin typeface="Georgia"/>
                <a:ea typeface="Georgia"/>
                <a:cs typeface="Georgia"/>
                <a:sym typeface="Georgia"/>
              </a:rPr>
              <a:t> (a distributed key-value store), which also runs in-cluster, and responds to kubectl.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controller manager, kube-controller-manager, which watches for Deployment events (among others), creates a </a:t>
            </a:r>
            <a:r>
              <a:rPr lang="en" sz="1600">
                <a:solidFill>
                  <a:schemeClr val="hlink"/>
                </a:solidFill>
                <a:highlight>
                  <a:srgbClr val="FFFFFF"/>
                </a:highlight>
                <a:uFill>
                  <a:noFill/>
                </a:uFill>
                <a:latin typeface="Georgia"/>
                <a:ea typeface="Georgia"/>
                <a:cs typeface="Georgia"/>
                <a:sym typeface="Georgia"/>
                <a:hlinkClick r:id="rId4"/>
              </a:rPr>
              <a:t>ReplicaSet</a:t>
            </a:r>
            <a:r>
              <a:rPr lang="en" sz="1600">
                <a:solidFill>
                  <a:srgbClr val="292929"/>
                </a:solidFill>
                <a:highlight>
                  <a:srgbClr val="FFFFFF"/>
                </a:highlight>
                <a:latin typeface="Georgia"/>
                <a:ea typeface="Georgia"/>
                <a:cs typeface="Georgia"/>
                <a:sym typeface="Georgia"/>
              </a:rPr>
              <a:t> from the Deployment and sends it to kube-apiserver. A ReplicaSet is a version of a Deployment. During a rolling update, a new ReplicaSet will be created and progressively scaled out to the desired number of replicas, while the old one is scaled in to zero.</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ReplicaSet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kube-controller-manager, creates two </a:t>
            </a:r>
            <a:r>
              <a:rPr lang="en" sz="1600">
                <a:solidFill>
                  <a:schemeClr val="hlink"/>
                </a:solidFill>
                <a:highlight>
                  <a:srgbClr val="FFFFFF"/>
                </a:highlight>
                <a:uFill>
                  <a:noFill/>
                </a:uFill>
                <a:latin typeface="Georgia"/>
                <a:ea typeface="Georgia"/>
                <a:cs typeface="Georgia"/>
                <a:sym typeface="Georgia"/>
                <a:hlinkClick r:id="rId5"/>
              </a:rPr>
              <a:t>Pods</a:t>
            </a:r>
            <a:r>
              <a:rPr lang="en" sz="1600">
                <a:solidFill>
                  <a:srgbClr val="292929"/>
                </a:solidFill>
                <a:highlight>
                  <a:srgbClr val="FFFFFF"/>
                </a:highlight>
                <a:latin typeface="Georgia"/>
                <a:ea typeface="Georgia"/>
                <a:cs typeface="Georgia"/>
                <a:sym typeface="Georgia"/>
              </a:rPr>
              <a:t> (or more if we scale out) from the ReplicaSet and sends them to kube-apiserver. </a:t>
            </a:r>
            <a:r>
              <a:rPr b="1" lang="en" sz="1600">
                <a:solidFill>
                  <a:srgbClr val="292929"/>
                </a:solidFill>
                <a:highlight>
                  <a:srgbClr val="FFFFFF"/>
                </a:highlight>
                <a:latin typeface="Georgia"/>
                <a:ea typeface="Georgia"/>
                <a:cs typeface="Georgia"/>
                <a:sym typeface="Georgia"/>
              </a:rPr>
              <a:t>Pods are the basic unit of Kubernetes. They represent one or several containers sharing a </a:t>
            </a:r>
            <a:r>
              <a:rPr b="1" lang="en" sz="1600">
                <a:solidFill>
                  <a:schemeClr val="hlink"/>
                </a:solidFill>
                <a:highlight>
                  <a:srgbClr val="FFFFFF"/>
                </a:highlight>
                <a:uFill>
                  <a:noFill/>
                </a:uFill>
                <a:latin typeface="Georgia"/>
                <a:ea typeface="Georgia"/>
                <a:cs typeface="Georgia"/>
                <a:sym typeface="Georgia"/>
                <a:hlinkClick r:id="rId6"/>
              </a:rPr>
              <a:t>Linux cgroup and namespaces</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Asynchronously, the Kubernetes scheduler, kube-scheduler, which watches for Pod events, updates each Pod to assign it to a Node and sends them back to kube-apiserver.</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kube-apiserver saves the Pods to etcd.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Finally, the kubelet that runs on the assigned Node, always watching, actually starts the container.</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9bc116280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9bc1162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749300" rtl="0" algn="l">
              <a:lnSpc>
                <a:spcPct val="218181"/>
              </a:lnSpc>
              <a:spcBef>
                <a:spcPts val="320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Client</a:t>
            </a:r>
            <a:r>
              <a:rPr lang="en" sz="1600">
                <a:solidFill>
                  <a:srgbClr val="292929"/>
                </a:solidFill>
                <a:highlight>
                  <a:srgbClr val="FFFFFF"/>
                </a:highlight>
                <a:latin typeface="Georgia"/>
                <a:ea typeface="Georgia"/>
                <a:cs typeface="Georgia"/>
                <a:sym typeface="Georgia"/>
              </a:rPr>
              <a:t> sends a request for a Deployment to the </a:t>
            </a: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(for example using kubectl create -f deployment.yml)</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API Server</a:t>
            </a:r>
            <a:r>
              <a:rPr lang="en" sz="1600">
                <a:solidFill>
                  <a:srgbClr val="292929"/>
                </a:solidFill>
                <a:highlight>
                  <a:srgbClr val="FFFFFF"/>
                </a:highlight>
                <a:latin typeface="Georgia"/>
                <a:ea typeface="Georgia"/>
                <a:cs typeface="Georgia"/>
                <a:sym typeface="Georgia"/>
              </a:rPr>
              <a:t> persists the Deployment to </a:t>
            </a:r>
            <a:r>
              <a:rPr b="1" lang="en" sz="1600">
                <a:solidFill>
                  <a:srgbClr val="292929"/>
                </a:solidFill>
                <a:highlight>
                  <a:srgbClr val="FFFFFF"/>
                </a:highlight>
                <a:latin typeface="Georgia"/>
                <a:ea typeface="Georgia"/>
                <a:cs typeface="Georgia"/>
                <a:sym typeface="Georgia"/>
              </a:rPr>
              <a:t>etcd; etcd</a:t>
            </a:r>
            <a:r>
              <a:rPr lang="en" sz="1600">
                <a:solidFill>
                  <a:srgbClr val="292929"/>
                </a:solidFill>
                <a:highlight>
                  <a:srgbClr val="FFFFFF"/>
                </a:highlight>
                <a:latin typeface="Georgia"/>
                <a:ea typeface="Georgia"/>
                <a:cs typeface="Georgia"/>
                <a:sym typeface="Georgia"/>
              </a:rPr>
              <a:t> returns 200 to </a:t>
            </a:r>
            <a:r>
              <a:rPr b="1" lang="en" sz="1600">
                <a:solidFill>
                  <a:srgbClr val="292929"/>
                </a:solidFill>
                <a:highlight>
                  <a:srgbClr val="FFFFFF"/>
                </a:highlight>
                <a:latin typeface="Georgia"/>
                <a:ea typeface="Georgia"/>
                <a:cs typeface="Georgia"/>
                <a:sym typeface="Georgia"/>
              </a:rPr>
              <a:t>API Server; API Server </a:t>
            </a:r>
            <a:r>
              <a:rPr lang="en" sz="1600">
                <a:solidFill>
                  <a:srgbClr val="292929"/>
                </a:solidFill>
                <a:highlight>
                  <a:srgbClr val="FFFFFF"/>
                </a:highlight>
                <a:latin typeface="Georgia"/>
                <a:ea typeface="Georgia"/>
                <a:cs typeface="Georgia"/>
                <a:sym typeface="Georgia"/>
              </a:rPr>
              <a:t>returns 200 to</a:t>
            </a:r>
            <a:r>
              <a:rPr b="1" lang="en" sz="1600">
                <a:solidFill>
                  <a:srgbClr val="292929"/>
                </a:solidFill>
                <a:highlight>
                  <a:srgbClr val="FFFFFF"/>
                </a:highlight>
                <a:latin typeface="Georgia"/>
                <a:ea typeface="Georgia"/>
                <a:cs typeface="Georgia"/>
                <a:sym typeface="Georgia"/>
              </a:rPr>
              <a:t> Client </a:t>
            </a:r>
            <a:r>
              <a:rPr lang="en" sz="1600">
                <a:solidFill>
                  <a:srgbClr val="292929"/>
                </a:solidFill>
                <a:highlight>
                  <a:srgbClr val="FFFFFF"/>
                </a:highlight>
                <a:latin typeface="Georgia"/>
                <a:ea typeface="Georgia"/>
                <a:cs typeface="Georgia"/>
                <a:sym typeface="Georgia"/>
              </a:rPr>
              <a:t>(obviously, the work isn’t done here, there is a lot of background asynchronous stuff that happens next)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Controller Manager</a:t>
            </a:r>
            <a:r>
              <a:rPr lang="en" sz="1600">
                <a:solidFill>
                  <a:srgbClr val="292929"/>
                </a:solidFill>
                <a:highlight>
                  <a:srgbClr val="FFFFFF"/>
                </a:highlight>
                <a:latin typeface="Georgia"/>
                <a:ea typeface="Georgia"/>
                <a:cs typeface="Georgia"/>
                <a:sym typeface="Georgia"/>
              </a:rPr>
              <a:t> has a </a:t>
            </a:r>
            <a:r>
              <a:rPr b="1" lang="en" sz="1600">
                <a:solidFill>
                  <a:srgbClr val="292929"/>
                </a:solidFill>
                <a:highlight>
                  <a:srgbClr val="FFFFFF"/>
                </a:highlight>
                <a:latin typeface="Georgia"/>
                <a:ea typeface="Georgia"/>
                <a:cs typeface="Georgia"/>
                <a:sym typeface="Georgia"/>
              </a:rPr>
              <a:t>watch</a:t>
            </a:r>
            <a:r>
              <a:rPr lang="en" sz="1600">
                <a:solidFill>
                  <a:srgbClr val="292929"/>
                </a:solidFill>
                <a:highlight>
                  <a:srgbClr val="FFFFFF"/>
                </a:highlight>
                <a:latin typeface="Georgia"/>
                <a:ea typeface="Georgia"/>
                <a:cs typeface="Georgia"/>
                <a:sym typeface="Georgia"/>
              </a:rPr>
              <a:t> against the </a:t>
            </a:r>
            <a:r>
              <a:rPr b="1" lang="en" sz="1600">
                <a:solidFill>
                  <a:srgbClr val="292929"/>
                </a:solidFill>
                <a:highlight>
                  <a:srgbClr val="FFFFFF"/>
                </a:highlight>
                <a:latin typeface="Georgia"/>
                <a:ea typeface="Georgia"/>
                <a:cs typeface="Georgia"/>
                <a:sym typeface="Georgia"/>
              </a:rPr>
              <a:t>API Server; </a:t>
            </a:r>
            <a:r>
              <a:rPr lang="en" sz="1600">
                <a:solidFill>
                  <a:srgbClr val="292929"/>
                </a:solidFill>
                <a:highlight>
                  <a:srgbClr val="FFFFFF"/>
                </a:highlight>
                <a:latin typeface="Georgia"/>
                <a:ea typeface="Georgia"/>
                <a:cs typeface="Georgia"/>
                <a:sym typeface="Georgia"/>
              </a:rPr>
              <a:t>it sees that a Deployment has been created and it populates that </a:t>
            </a:r>
            <a:r>
              <a:rPr b="1" lang="en" sz="1600">
                <a:solidFill>
                  <a:srgbClr val="292929"/>
                </a:solidFill>
                <a:highlight>
                  <a:srgbClr val="FFFFFF"/>
                </a:highlight>
                <a:latin typeface="Georgia"/>
                <a:ea typeface="Georgia"/>
                <a:cs typeface="Georgia"/>
                <a:sym typeface="Georgia"/>
              </a:rPr>
              <a:t>Informer</a:t>
            </a:r>
            <a:r>
              <a:rPr lang="en" sz="1600">
                <a:solidFill>
                  <a:srgbClr val="292929"/>
                </a:solidFill>
                <a:highlight>
                  <a:srgbClr val="FFFFFF"/>
                </a:highlight>
                <a:latin typeface="Georgia"/>
                <a:ea typeface="Georgia"/>
                <a:cs typeface="Georgia"/>
                <a:sym typeface="Georgia"/>
              </a:rPr>
              <a:t> to the </a:t>
            </a:r>
            <a:r>
              <a:rPr b="1" lang="en" sz="1600">
                <a:solidFill>
                  <a:srgbClr val="292929"/>
                </a:solidFill>
                <a:highlight>
                  <a:srgbClr val="FFFFFF"/>
                </a:highlight>
                <a:latin typeface="Georgia"/>
                <a:ea typeface="Georgia"/>
                <a:cs typeface="Georgia"/>
                <a:sym typeface="Georgia"/>
              </a:rPr>
              <a:t>SharedCache</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Deployment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Deployment</a:t>
            </a:r>
            <a:r>
              <a:rPr lang="en" sz="1600">
                <a:solidFill>
                  <a:srgbClr val="292929"/>
                </a:solidFill>
                <a:highlight>
                  <a:srgbClr val="FFFFFF"/>
                </a:highlight>
                <a:latin typeface="Georgia"/>
                <a:ea typeface="Georgia"/>
                <a:cs typeface="Georgia"/>
                <a:sym typeface="Georgia"/>
              </a:rPr>
              <a:t>, pulls it off the </a:t>
            </a:r>
            <a:r>
              <a:rPr b="1" lang="en" sz="1600">
                <a:solidFill>
                  <a:srgbClr val="292929"/>
                </a:solidFill>
                <a:highlight>
                  <a:srgbClr val="FFFFFF"/>
                </a:highlight>
                <a:latin typeface="Georgia"/>
                <a:ea typeface="Georgia"/>
                <a:cs typeface="Georgia"/>
                <a:sym typeface="Georgia"/>
              </a:rPr>
              <a:t>queue</a:t>
            </a:r>
            <a:r>
              <a:rPr lang="en" sz="1600">
                <a:solidFill>
                  <a:srgbClr val="292929"/>
                </a:solidFill>
                <a:highlight>
                  <a:srgbClr val="FFFFFF"/>
                </a:highlight>
                <a:latin typeface="Georgia"/>
                <a:ea typeface="Georgia"/>
                <a:cs typeface="Georgia"/>
                <a:sym typeface="Georgia"/>
              </a:rPr>
              <a:t>, creates a</a:t>
            </a:r>
            <a:r>
              <a:rPr b="1" lang="en" sz="1600">
                <a:solidFill>
                  <a:srgbClr val="292929"/>
                </a:solidFill>
                <a:highlight>
                  <a:srgbClr val="FFFFFF"/>
                </a:highlight>
                <a:latin typeface="Georgia"/>
                <a:ea typeface="Georgia"/>
                <a:cs typeface="Georgia"/>
                <a:sym typeface="Georgia"/>
              </a:rPr>
              <a:t> ReplicaSet </a:t>
            </a:r>
            <a:r>
              <a:rPr lang="en" sz="1600">
                <a:solidFill>
                  <a:srgbClr val="292929"/>
                </a:solidFill>
                <a:highlight>
                  <a:srgbClr val="FFFFFF"/>
                </a:highlight>
                <a:latin typeface="Georgia"/>
                <a:ea typeface="Georgia"/>
                <a:cs typeface="Georgia"/>
                <a:sym typeface="Georgia"/>
              </a:rPr>
              <a:t>and persists the ReplicaSet object back to the</a:t>
            </a:r>
            <a:r>
              <a:rPr b="1" lang="en" sz="1600">
                <a:solidFill>
                  <a:srgbClr val="292929"/>
                </a:solidFill>
                <a:highlight>
                  <a:srgbClr val="FFFFFF"/>
                </a:highlight>
                <a:latin typeface="Georgia"/>
                <a:ea typeface="Georgia"/>
                <a:cs typeface="Georgia"/>
                <a:sym typeface="Georgia"/>
              </a:rPr>
              <a:t> API Server</a:t>
            </a:r>
            <a:r>
              <a:rPr lang="en" sz="1600">
                <a:solidFill>
                  <a:srgbClr val="292929"/>
                </a:solidFill>
                <a:highlight>
                  <a:srgbClr val="FFFFFF"/>
                </a:highlight>
                <a:latin typeface="Georgia"/>
                <a:ea typeface="Georgia"/>
                <a:cs typeface="Georgia"/>
                <a:sym typeface="Georgia"/>
              </a:rPr>
              <a:t> 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ReplicaSet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ReplicaSet Controller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ReplicaSet</a:t>
            </a:r>
            <a:r>
              <a:rPr lang="en" sz="1600">
                <a:solidFill>
                  <a:srgbClr val="292929"/>
                </a:solidFill>
                <a:highlight>
                  <a:srgbClr val="FFFFFF"/>
                </a:highlight>
                <a:latin typeface="Georgia"/>
                <a:ea typeface="Georgia"/>
                <a:cs typeface="Georgia"/>
                <a:sym typeface="Georgia"/>
              </a:rPr>
              <a:t>, pulls it off the queue, creates X number of </a:t>
            </a:r>
            <a:r>
              <a:rPr b="1" lang="en" sz="1600">
                <a:solidFill>
                  <a:srgbClr val="292929"/>
                </a:solidFill>
                <a:highlight>
                  <a:srgbClr val="FFFFFF"/>
                </a:highlight>
                <a:latin typeface="Georgia"/>
                <a:ea typeface="Georgia"/>
                <a:cs typeface="Georgia"/>
                <a:sym typeface="Georgia"/>
              </a:rPr>
              <a:t>Pods </a:t>
            </a:r>
            <a:r>
              <a:rPr lang="en" sz="1600">
                <a:solidFill>
                  <a:srgbClr val="292929"/>
                </a:solidFill>
                <a:highlight>
                  <a:srgbClr val="FFFFFF"/>
                </a:highlight>
                <a:latin typeface="Georgia"/>
                <a:ea typeface="Georgia"/>
                <a:cs typeface="Georgia"/>
                <a:sym typeface="Georgia"/>
              </a:rPr>
              <a:t>and persists the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does this part now)</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Scheduler</a:t>
            </a:r>
            <a:r>
              <a:rPr lang="en" sz="1600">
                <a:solidFill>
                  <a:srgbClr val="292929"/>
                </a:solidFill>
                <a:highlight>
                  <a:srgbClr val="FFFFFF"/>
                </a:highlight>
                <a:latin typeface="Georgia"/>
                <a:ea typeface="Georgia"/>
                <a:cs typeface="Georgia"/>
                <a:sym typeface="Georgia"/>
              </a:rPr>
              <a:t> sees the </a:t>
            </a:r>
            <a:r>
              <a:rPr b="1" lang="en" sz="1600">
                <a:solidFill>
                  <a:srgbClr val="292929"/>
                </a:solidFill>
                <a:highlight>
                  <a:srgbClr val="FFFFFF"/>
                </a:highlight>
                <a:latin typeface="Georgia"/>
                <a:ea typeface="Georgia"/>
                <a:cs typeface="Georgia"/>
                <a:sym typeface="Georgia"/>
              </a:rPr>
              <a:t>unscheduled pods</a:t>
            </a:r>
            <a:r>
              <a:rPr lang="en" sz="1600">
                <a:solidFill>
                  <a:srgbClr val="292929"/>
                </a:solidFill>
                <a:highlight>
                  <a:srgbClr val="FFFFFF"/>
                </a:highlight>
                <a:latin typeface="Georgia"/>
                <a:ea typeface="Georgia"/>
                <a:cs typeface="Georgia"/>
                <a:sym typeface="Georgia"/>
              </a:rPr>
              <a:t>, and executes its</a:t>
            </a:r>
            <a:r>
              <a:rPr b="1" lang="en" sz="1600">
                <a:solidFill>
                  <a:srgbClr val="292929"/>
                </a:solidFill>
                <a:highlight>
                  <a:srgbClr val="FFFFFF"/>
                </a:highlight>
                <a:latin typeface="Georgia"/>
                <a:ea typeface="Georgia"/>
                <a:cs typeface="Georgia"/>
                <a:sym typeface="Georgia"/>
              </a:rPr>
              <a:t> business logic </a:t>
            </a:r>
            <a:r>
              <a:rPr lang="en" sz="1600">
                <a:solidFill>
                  <a:srgbClr val="292929"/>
                </a:solidFill>
                <a:highlight>
                  <a:srgbClr val="FFFFFF"/>
                </a:highlight>
                <a:latin typeface="Georgia"/>
                <a:ea typeface="Georgia"/>
                <a:cs typeface="Georgia"/>
                <a:sym typeface="Georgia"/>
              </a:rPr>
              <a:t>to</a:t>
            </a:r>
            <a:r>
              <a:rPr b="1" lang="en" sz="1600">
                <a:solidFill>
                  <a:srgbClr val="292929"/>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fill out the </a:t>
            </a:r>
            <a:r>
              <a:rPr b="1" lang="en" sz="1600">
                <a:solidFill>
                  <a:srgbClr val="292929"/>
                </a:solidFill>
                <a:highlight>
                  <a:srgbClr val="FFFFFF"/>
                </a:highlight>
                <a:latin typeface="Georgia"/>
                <a:ea typeface="Georgia"/>
                <a:cs typeface="Georgia"/>
                <a:sym typeface="Georgia"/>
              </a:rPr>
              <a:t>nodeName</a:t>
            </a:r>
            <a:r>
              <a:rPr lang="en" sz="1600">
                <a:solidFill>
                  <a:srgbClr val="292929"/>
                </a:solidFill>
                <a:highlight>
                  <a:srgbClr val="FFFFFF"/>
                </a:highlight>
                <a:latin typeface="Georgia"/>
                <a:ea typeface="Georgia"/>
                <a:cs typeface="Georgia"/>
                <a:sym typeface="Georgia"/>
              </a:rPr>
              <a:t> field in the pod’s</a:t>
            </a:r>
            <a:r>
              <a:rPr b="1" lang="en" sz="1600">
                <a:solidFill>
                  <a:srgbClr val="292929"/>
                </a:solidFill>
                <a:highlight>
                  <a:srgbClr val="FFFFFF"/>
                </a:highlight>
                <a:latin typeface="Georgia"/>
                <a:ea typeface="Georgia"/>
                <a:cs typeface="Georgia"/>
                <a:sym typeface="Georgia"/>
              </a:rPr>
              <a:t> Spec </a:t>
            </a:r>
            <a:r>
              <a:rPr lang="en" sz="1600">
                <a:solidFill>
                  <a:srgbClr val="292929"/>
                </a:solidFill>
                <a:highlight>
                  <a:srgbClr val="FFFFFF"/>
                </a:highlight>
                <a:latin typeface="Georgia"/>
                <a:ea typeface="Georgia"/>
                <a:cs typeface="Georgia"/>
                <a:sym typeface="Georgia"/>
              </a:rPr>
              <a:t>with the name of the</a:t>
            </a:r>
            <a:r>
              <a:rPr b="1" lang="en" sz="1600">
                <a:solidFill>
                  <a:srgbClr val="292929"/>
                </a:solidFill>
                <a:highlight>
                  <a:srgbClr val="FFFFFF"/>
                </a:highlight>
                <a:latin typeface="Georgia"/>
                <a:ea typeface="Georgia"/>
                <a:cs typeface="Georgia"/>
                <a:sym typeface="Georgia"/>
              </a:rPr>
              <a:t> Schedulable Node </a:t>
            </a:r>
            <a:r>
              <a:rPr lang="en" sz="1600">
                <a:solidFill>
                  <a:srgbClr val="292929"/>
                </a:solidFill>
                <a:highlight>
                  <a:srgbClr val="FFFFFF"/>
                </a:highlight>
                <a:latin typeface="Georgia"/>
                <a:ea typeface="Georgia"/>
                <a:cs typeface="Georgia"/>
                <a:sym typeface="Georgia"/>
              </a:rPr>
              <a:t>and persists the scheduled Pods object back to the</a:t>
            </a:r>
            <a:r>
              <a:rPr b="1" lang="en" sz="1600">
                <a:solidFill>
                  <a:srgbClr val="292929"/>
                </a:solidFill>
                <a:highlight>
                  <a:srgbClr val="FFFFFF"/>
                </a:highlight>
                <a:latin typeface="Georgia"/>
                <a:ea typeface="Georgia"/>
                <a:cs typeface="Georgia"/>
                <a:sym typeface="Georgia"/>
              </a:rPr>
              <a:t> API Server </a:t>
            </a:r>
            <a:r>
              <a:rPr lang="en" sz="1600">
                <a:solidFill>
                  <a:srgbClr val="292929"/>
                </a:solidFill>
                <a:highlight>
                  <a:srgbClr val="FFFFFF"/>
                </a:highlight>
                <a:latin typeface="Georgia"/>
                <a:ea typeface="Georgia"/>
                <a:cs typeface="Georgia"/>
                <a:sym typeface="Georgia"/>
              </a:rPr>
              <a:t>and back to </a:t>
            </a:r>
            <a:r>
              <a:rPr b="1" lang="en" sz="1600">
                <a:solidFill>
                  <a:srgbClr val="292929"/>
                </a:solidFill>
                <a:highlight>
                  <a:srgbClr val="FFFFFF"/>
                </a:highlight>
                <a:latin typeface="Georgia"/>
                <a:ea typeface="Georgia"/>
                <a:cs typeface="Georgia"/>
                <a:sym typeface="Georgia"/>
              </a:rPr>
              <a:t>etcd</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lang="en" sz="1600">
                <a:solidFill>
                  <a:srgbClr val="292929"/>
                </a:solidFill>
                <a:highlight>
                  <a:srgbClr val="FFFFFF"/>
                </a:highlight>
                <a:latin typeface="Georgia"/>
                <a:ea typeface="Georgia"/>
                <a:cs typeface="Georgia"/>
                <a:sym typeface="Georgia"/>
              </a:rPr>
              <a:t>Repeat Step 3 for Pods (but </a:t>
            </a: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this time</a:t>
            </a:r>
            <a:r>
              <a:rPr b="1" lang="en" sz="1600">
                <a:solidFill>
                  <a:srgbClr val="292929"/>
                </a:solidFill>
                <a:highlight>
                  <a:srgbClr val="FFFFFF"/>
                </a:highlight>
                <a:latin typeface="Georgia"/>
                <a:ea typeface="Georgia"/>
                <a:cs typeface="Georgia"/>
                <a:sym typeface="Georgia"/>
              </a:rPr>
              <a:t>)</a:t>
            </a:r>
            <a:endParaRPr b="1"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Kubelet</a:t>
            </a:r>
            <a:r>
              <a:rPr lang="en" sz="1600">
                <a:solidFill>
                  <a:srgbClr val="292929"/>
                </a:solidFill>
                <a:highlight>
                  <a:srgbClr val="FFFFFF"/>
                </a:highlight>
                <a:latin typeface="Georgia"/>
                <a:ea typeface="Georgia"/>
                <a:cs typeface="Georgia"/>
                <a:sym typeface="Georgia"/>
              </a:rPr>
              <a:t> (on the scheduled node) sees it’s supposed to have a Pod running on its machine and talks with the container runtime (</a:t>
            </a:r>
            <a:r>
              <a:rPr b="1" lang="en" sz="1600">
                <a:solidFill>
                  <a:srgbClr val="292929"/>
                </a:solidFill>
                <a:highlight>
                  <a:srgbClr val="FFFFFF"/>
                </a:highlight>
                <a:latin typeface="Georgia"/>
                <a:ea typeface="Georgia"/>
                <a:cs typeface="Georgia"/>
                <a:sym typeface="Georgia"/>
              </a:rPr>
              <a:t>Docker</a:t>
            </a:r>
            <a:r>
              <a:rPr lang="en" sz="1600">
                <a:solidFill>
                  <a:srgbClr val="292929"/>
                </a:solidFill>
                <a:highlight>
                  <a:srgbClr val="FFFFFF"/>
                </a:highlight>
                <a:latin typeface="Georgia"/>
                <a:ea typeface="Georgia"/>
                <a:cs typeface="Georgia"/>
                <a:sym typeface="Georgia"/>
              </a:rPr>
              <a:t>, etc.) to make that happen</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3599df588_13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599df588_1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br>
              <a:rPr lang="en"/>
            </a:br>
            <a:br>
              <a:rPr lang="en"/>
            </a:br>
            <a:r>
              <a:rPr lang="en"/>
              <a:t>Nodes - Are the ‘workers’ of a Kubernetes cluster. They run a minimal agent that manages the node itself, and are tasked with executing workloads as designated by the master.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6a10c7301_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6a10c7301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5f5d8b6a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e5f5d8b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93cfd69d7_239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93cfd69d7_2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Kube-apiserver</a:t>
            </a:r>
            <a:endParaRPr/>
          </a:p>
          <a:p>
            <a:pPr indent="-298450" lvl="1" marL="914400" rtl="0" algn="l">
              <a:spcBef>
                <a:spcPts val="0"/>
              </a:spcBef>
              <a:spcAft>
                <a:spcPts val="0"/>
              </a:spcAft>
              <a:buSzPts val="1100"/>
              <a:buChar char="○"/>
            </a:pPr>
            <a:r>
              <a:rPr lang="en"/>
              <a:t>Gate keeper for everything in kubernetes</a:t>
            </a:r>
            <a:endParaRPr/>
          </a:p>
          <a:p>
            <a:pPr indent="-298450" lvl="1" marL="914400" rtl="0" algn="l">
              <a:spcBef>
                <a:spcPts val="0"/>
              </a:spcBef>
              <a:spcAft>
                <a:spcPts val="0"/>
              </a:spcAft>
              <a:buSzPts val="1100"/>
              <a:buChar char="○"/>
            </a:pPr>
            <a:r>
              <a:rPr lang="en"/>
              <a:t>EVERYTHING interacts with kubernetes through the apiserver</a:t>
            </a:r>
            <a:endParaRPr/>
          </a:p>
          <a:p>
            <a:pPr indent="-298450" lvl="0" marL="457200" rtl="0" algn="l">
              <a:spcBef>
                <a:spcPts val="0"/>
              </a:spcBef>
              <a:spcAft>
                <a:spcPts val="0"/>
              </a:spcAft>
              <a:buSzPts val="1100"/>
              <a:buChar char="●"/>
            </a:pPr>
            <a:r>
              <a:rPr lang="en"/>
              <a:t>Etcd</a:t>
            </a:r>
            <a:endParaRPr/>
          </a:p>
          <a:p>
            <a:pPr indent="-298450" lvl="1" marL="914400" rtl="0" algn="l">
              <a:spcBef>
                <a:spcPts val="0"/>
              </a:spcBef>
              <a:spcAft>
                <a:spcPts val="0"/>
              </a:spcAft>
              <a:buSzPts val="1100"/>
              <a:buChar char="○"/>
            </a:pPr>
            <a:r>
              <a:rPr lang="en"/>
              <a:t>Distributed storage back end for kubernetes</a:t>
            </a:r>
            <a:endParaRPr/>
          </a:p>
          <a:p>
            <a:pPr indent="-298450" lvl="1" marL="914400" rtl="0" algn="l">
              <a:spcBef>
                <a:spcPts val="0"/>
              </a:spcBef>
              <a:spcAft>
                <a:spcPts val="0"/>
              </a:spcAft>
              <a:buSzPts val="1100"/>
              <a:buChar char="○"/>
            </a:pPr>
            <a:r>
              <a:rPr lang="en"/>
              <a:t>The apiserver is the only thing that talks to it</a:t>
            </a:r>
            <a:endParaRPr/>
          </a:p>
          <a:p>
            <a:pPr indent="-298450" lvl="0" marL="457200" rtl="0" algn="l">
              <a:spcBef>
                <a:spcPts val="0"/>
              </a:spcBef>
              <a:spcAft>
                <a:spcPts val="0"/>
              </a:spcAft>
              <a:buSzPts val="1100"/>
              <a:buChar char="●"/>
            </a:pPr>
            <a:r>
              <a:rPr lang="en"/>
              <a:t>Kube-controller-manager</a:t>
            </a:r>
            <a:endParaRPr/>
          </a:p>
          <a:p>
            <a:pPr indent="-298450" lvl="1" marL="914400" rtl="0" algn="l">
              <a:spcBef>
                <a:spcPts val="0"/>
              </a:spcBef>
              <a:spcAft>
                <a:spcPts val="0"/>
              </a:spcAft>
              <a:buSzPts val="1100"/>
              <a:buChar char="○"/>
            </a:pPr>
            <a:r>
              <a:rPr lang="en"/>
              <a:t>The home of the core controllers</a:t>
            </a:r>
            <a:endParaRPr/>
          </a:p>
          <a:p>
            <a:pPr indent="-298450" lvl="0" marL="457200" rtl="0" algn="l">
              <a:spcBef>
                <a:spcPts val="0"/>
              </a:spcBef>
              <a:spcAft>
                <a:spcPts val="0"/>
              </a:spcAft>
              <a:buSzPts val="1100"/>
              <a:buChar char="●"/>
            </a:pPr>
            <a:r>
              <a:rPr lang="en"/>
              <a:t>kube-scheduler</a:t>
            </a:r>
            <a:endParaRPr/>
          </a:p>
          <a:p>
            <a:pPr indent="-298450" lvl="1" marL="914400" rtl="0" algn="l">
              <a:spcBef>
                <a:spcPts val="0"/>
              </a:spcBef>
              <a:spcAft>
                <a:spcPts val="0"/>
              </a:spcAft>
              <a:buSzPts val="1100"/>
              <a:buChar char="○"/>
            </a:pPr>
            <a:r>
              <a:rPr lang="en"/>
              <a:t>handes placement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9bc11628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9bc1162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e5e4b6861_235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5e4b6861_23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Clr>
                <a:srgbClr val="000000"/>
              </a:buClr>
              <a:buSzPts val="1100"/>
              <a:buFont typeface="Arial"/>
              <a:buNone/>
            </a:pPr>
            <a:r>
              <a:rPr b="1" lang="en" sz="1700">
                <a:solidFill>
                  <a:srgbClr val="2E2E2E"/>
                </a:solidFill>
                <a:latin typeface="Open Sans"/>
                <a:ea typeface="Open Sans"/>
                <a:cs typeface="Open Sans"/>
                <a:sym typeface="Open Sans"/>
              </a:rPr>
              <a:t>How to understand Kubernetes</a:t>
            </a:r>
            <a:endParaRPr b="1" sz="1700">
              <a:solidFill>
                <a:srgbClr val="2E2E2E"/>
              </a:solidFill>
              <a:latin typeface="Open Sans"/>
              <a:ea typeface="Open Sans"/>
              <a:cs typeface="Open Sans"/>
              <a:sym typeface="Open Sans"/>
            </a:endParaRPr>
          </a:p>
          <a:p>
            <a:pPr indent="0" lvl="0" marL="0" rtl="0" algn="l">
              <a:lnSpc>
                <a:spcPct val="115000"/>
              </a:lnSpc>
              <a:spcBef>
                <a:spcPts val="7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Think of the API server as an </a:t>
            </a:r>
            <a:r>
              <a:rPr i="1" lang="en" sz="1350">
                <a:solidFill>
                  <a:srgbClr val="3A4145"/>
                </a:solidFill>
                <a:latin typeface="Merriweather"/>
                <a:ea typeface="Merriweather"/>
                <a:cs typeface="Merriweather"/>
                <a:sym typeface="Merriweather"/>
              </a:rPr>
              <a:t>immutable (replicated) log</a:t>
            </a:r>
            <a:r>
              <a:rPr lang="en" sz="1350">
                <a:solidFill>
                  <a:srgbClr val="3A4145"/>
                </a:solidFill>
                <a:latin typeface="Merriweather"/>
                <a:ea typeface="Merriweather"/>
                <a:cs typeface="Merriweather"/>
                <a:sym typeface="Merriweather"/>
              </a:rPr>
              <a:t> (or queue), each representing a stream of events. Events are facts that can be causally related (</a:t>
            </a:r>
            <a:r>
              <a:rPr i="1" lang="en" sz="1350">
                <a:solidFill>
                  <a:srgbClr val="3A4145"/>
                </a:solidFill>
                <a:latin typeface="Merriweather"/>
                <a:ea typeface="Merriweather"/>
                <a:cs typeface="Merriweather"/>
                <a:sym typeface="Merriweather"/>
              </a:rPr>
              <a:t>happened-before</a:t>
            </a:r>
            <a:r>
              <a:rPr lang="en" sz="1350">
                <a:solidFill>
                  <a:srgbClr val="3A4145"/>
                </a:solidFill>
                <a:latin typeface="Merriweather"/>
                <a:ea typeface="Merriweather"/>
                <a:cs typeface="Merriweather"/>
                <a:sym typeface="Merriweather"/>
              </a:rPr>
              <a:t>) or not related at all (then we say they happened </a:t>
            </a:r>
            <a:r>
              <a:rPr i="1" lang="en" sz="1350">
                <a:solidFill>
                  <a:srgbClr val="3A4145"/>
                </a:solidFill>
                <a:latin typeface="Merriweather"/>
                <a:ea typeface="Merriweather"/>
                <a:cs typeface="Merriweather"/>
                <a:sym typeface="Merriweather"/>
              </a:rPr>
              <a:t>concurrently</a:t>
            </a:r>
            <a:r>
              <a:rPr lang="en" sz="1350">
                <a:solidFill>
                  <a:srgbClr val="3A4145"/>
                </a:solidFill>
                <a:latin typeface="Merriweather"/>
                <a:ea typeface="Merriweather"/>
                <a:cs typeface="Merriweather"/>
                <a:sym typeface="Merriweather"/>
              </a:rPr>
              <a:t>). </a:t>
            </a:r>
            <a:r>
              <a:rPr i="1" lang="en" sz="1350">
                <a:solidFill>
                  <a:srgbClr val="3A4145"/>
                </a:solidFill>
                <a:latin typeface="Merriweather"/>
                <a:ea typeface="Merriweather"/>
                <a:cs typeface="Merriweather"/>
                <a:sym typeface="Merriweather"/>
              </a:rPr>
              <a:t>etcd</a:t>
            </a:r>
            <a:r>
              <a:rPr lang="en" sz="1350">
                <a:solidFill>
                  <a:srgbClr val="3A4145"/>
                </a:solidFill>
                <a:latin typeface="Merriweather"/>
                <a:ea typeface="Merriweather"/>
                <a:cs typeface="Merriweather"/>
                <a:sym typeface="Merriweather"/>
              </a:rPr>
              <a:t> is important for the durability of events, but an implementation detail.</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All processes (controllers), e.g. the scheduler, deployment controller, endpoint controller, Kubelet, etc. can be understood as </a:t>
            </a:r>
            <a:r>
              <a:rPr i="1" lang="en" sz="1350">
                <a:solidFill>
                  <a:srgbClr val="3A4145"/>
                </a:solidFill>
                <a:latin typeface="Merriweather"/>
                <a:ea typeface="Merriweather"/>
                <a:cs typeface="Merriweather"/>
                <a:sym typeface="Merriweather"/>
              </a:rPr>
              <a:t>producers and/or consumers</a:t>
            </a:r>
            <a:r>
              <a:rPr lang="en" sz="1350">
                <a:solidFill>
                  <a:srgbClr val="3A4145"/>
                </a:solidFill>
                <a:latin typeface="Merriweather"/>
                <a:ea typeface="Merriweather"/>
                <a:cs typeface="Merriweather"/>
                <a:sym typeface="Merriweather"/>
              </a:rPr>
              <a:t> of events (consumers can be producers as well, and vice versa).</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specify the objects (and optionally namespace) they want to receive events from the API server. This is called a </a:t>
            </a:r>
            <a:r>
              <a:rPr i="1" lang="en" sz="1350">
                <a:solidFill>
                  <a:srgbClr val="3A4145"/>
                </a:solidFill>
                <a:latin typeface="Merriweather"/>
                <a:ea typeface="Merriweather"/>
                <a:cs typeface="Merriweather"/>
                <a:sym typeface="Merriweather"/>
              </a:rPr>
              <a:t>watch</a:t>
            </a:r>
            <a:r>
              <a:rPr lang="en" sz="1350">
                <a:solidFill>
                  <a:srgbClr val="3A4145"/>
                </a:solidFill>
                <a:latin typeface="Merriweather"/>
                <a:ea typeface="Merriweather"/>
                <a:cs typeface="Merriweather"/>
                <a:sym typeface="Merriweather"/>
              </a:rPr>
              <a:t> in Kubernetes. Think of the combination of object+namespace as a dedicated (virtual) event queue the API server handles.</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Consumers and producers don’t know about each other as they’re fully decoupled (by the queue) and autonomous. This makes the whole system extremely scalable, robust and extensible (adaptable to change).</a:t>
            </a:r>
            <a:endParaRPr sz="1350">
              <a:solidFill>
                <a:srgbClr val="3A4145"/>
              </a:solidFill>
              <a:latin typeface="Merriweather"/>
              <a:ea typeface="Merriweather"/>
              <a:cs typeface="Merriweather"/>
              <a:sym typeface="Merriweather"/>
            </a:endParaRPr>
          </a:p>
          <a:p>
            <a:pPr indent="0" lvl="0" marL="0" rtl="0" algn="l">
              <a:lnSpc>
                <a:spcPct val="115000"/>
              </a:lnSpc>
              <a:spcBef>
                <a:spcPts val="1900"/>
              </a:spcBef>
              <a:spcAft>
                <a:spcPts val="0"/>
              </a:spcAft>
              <a:buClr>
                <a:srgbClr val="000000"/>
              </a:buClr>
              <a:buSzPts val="1100"/>
              <a:buFont typeface="Arial"/>
              <a:buNone/>
            </a:pPr>
            <a:r>
              <a:rPr lang="en" sz="1350">
                <a:solidFill>
                  <a:srgbClr val="3A4145"/>
                </a:solidFill>
                <a:latin typeface="Merriweather"/>
                <a:ea typeface="Merriweather"/>
                <a:cs typeface="Merriweather"/>
                <a:sym typeface="Merriweather"/>
              </a:rPr>
              <a:t>Thus, by design, it’s a fully </a:t>
            </a:r>
            <a:r>
              <a:rPr i="1" lang="en" sz="1350">
                <a:solidFill>
                  <a:srgbClr val="3A4145"/>
                </a:solidFill>
                <a:latin typeface="Merriweather"/>
                <a:ea typeface="Merriweather"/>
                <a:cs typeface="Merriweather"/>
                <a:sym typeface="Merriweather"/>
              </a:rPr>
              <a:t>asynchronous and eventually consistent</a:t>
            </a:r>
            <a:r>
              <a:rPr lang="en" sz="1350">
                <a:solidFill>
                  <a:srgbClr val="3A4145"/>
                </a:solidFill>
                <a:latin typeface="Merriweather"/>
                <a:ea typeface="Merriweather"/>
                <a:cs typeface="Merriweather"/>
                <a:sym typeface="Merriweather"/>
              </a:rPr>
              <a:t> platform. Information takes time to propagate from producers(s) to consumers(s). The diagram below shows this where the Horizontal Pod Autoscaler hasn’t caught up with the events coming from the metrics server, which also affects the downstream chain of producers and consumers in our example.</a:t>
            </a:r>
            <a:endParaRPr sz="1350">
              <a:solidFill>
                <a:srgbClr val="3A4145"/>
              </a:solidFill>
              <a:latin typeface="Merriweather"/>
              <a:ea typeface="Merriweather"/>
              <a:cs typeface="Merriweather"/>
              <a:sym typeface="Merriweather"/>
            </a:endParaRPr>
          </a:p>
          <a:p>
            <a:pPr indent="0" lvl="0" marL="0" rtl="0" algn="l">
              <a:spcBef>
                <a:spcPts val="19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53f18a942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53f18a942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1efb79fd8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efb79fd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3599df588_13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599df588_1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1efb79fd8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efb79fd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9bc116280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9bc1162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3599df588_5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3599df588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3599df588_5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599df588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3599df588_5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3599df588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1efb79fd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efb79f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7abc83d4e_37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7abc83d4e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eaf6cca6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eaf6cca6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3599df588_6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599df588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cd09fc403_10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cd09fc403_1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3599df588_6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3599df588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eaf6cca6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eaf6cca6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3599df588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3599df58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438638e62_86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38638e62_8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eaf6cca63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eaf6cca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1efb79fd8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efb79fd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kubectl bash completion doesn’t work out of the box if you set </a:t>
            </a:r>
            <a:r>
              <a:rPr lang="en">
                <a:latin typeface="Roboto"/>
                <a:ea typeface="Roboto"/>
                <a:cs typeface="Roboto"/>
                <a:sym typeface="Roboto"/>
              </a:rPr>
              <a:t>alias k=’kubectl’</a:t>
            </a:r>
            <a:endParaRPr/>
          </a:p>
          <a:p>
            <a:pPr indent="0" lvl="0" marL="0" rtl="0" algn="l">
              <a:spcBef>
                <a:spcPts val="0"/>
              </a:spcBef>
              <a:spcAft>
                <a:spcPts val="0"/>
              </a:spcAft>
              <a:buNone/>
            </a:pPr>
            <a:r>
              <a:rPr lang="en"/>
              <a:t>You need to do:</a:t>
            </a:r>
            <a:br>
              <a:rPr lang="en"/>
            </a:br>
            <a:endParaRPr/>
          </a:p>
          <a:p>
            <a:pPr indent="0" lvl="0" marL="0" rtl="0" algn="l">
              <a:spcBef>
                <a:spcPts val="0"/>
              </a:spcBef>
              <a:spcAft>
                <a:spcPts val="0"/>
              </a:spcAft>
              <a:buNone/>
            </a:pPr>
            <a:r>
              <a:rPr lang="en"/>
              <a:t>kubectl completion bash | sed -e 's/kubectl/k/g'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Mac the above doesn’t work, to fix this to the following:</a:t>
            </a:r>
            <a:br>
              <a:rPr lang="en"/>
            </a:br>
            <a:br>
              <a:rPr lang="en"/>
            </a:br>
            <a:r>
              <a:rPr lang="en"/>
              <a:t>kubectl completion bash | sed -e 's/kubectl/k/g' &gt;&gt; ~/.kubectl-short-completion.bash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.kubectl-short-completion.bash in your .bash_profile:</a:t>
            </a:r>
            <a:br>
              <a:rPr lang="en"/>
            </a:br>
            <a:endParaRPr/>
          </a:p>
          <a:p>
            <a:pPr indent="0" lvl="0" marL="0" rtl="0" algn="l">
              <a:spcBef>
                <a:spcPts val="0"/>
              </a:spcBef>
              <a:spcAft>
                <a:spcPts val="0"/>
              </a:spcAft>
              <a:buNone/>
            </a:pPr>
            <a:r>
              <a:rPr lang="en"/>
              <a:t>source ~/.kubectl-short-completion.bash</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1efb79fd8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efb79f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7fa157d3c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7fa157d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438638e62_10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38638e62_1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2 kube config files:</a:t>
            </a:r>
            <a:br>
              <a:rPr lang="en"/>
            </a:br>
            <a:r>
              <a:rPr lang="en"/>
              <a:t>KUBECONFIG=~/.kube/config:./kube.config kubectl config view --flatten &gt; config</a:t>
            </a:r>
            <a:endParaRPr/>
          </a:p>
          <a:p>
            <a:pPr indent="0" lvl="0" marL="0" rtl="0" algn="l">
              <a:spcBef>
                <a:spcPts val="0"/>
              </a:spcBef>
              <a:spcAft>
                <a:spcPts val="0"/>
              </a:spcAft>
              <a:buNone/>
            </a:pPr>
            <a:r>
              <a:rPr lang="en"/>
              <a:t>cp config ~/.kube/config</a:t>
            </a:r>
            <a:br>
              <a:rPr lang="en"/>
            </a:br>
            <a:br>
              <a:rPr lang="en"/>
            </a:br>
            <a:r>
              <a:rPr lang="en"/>
              <a:t>Or:</a:t>
            </a:r>
            <a:br>
              <a:rPr lang="en"/>
            </a:br>
            <a:br>
              <a:rPr lang="en"/>
            </a:br>
            <a:r>
              <a:rPr lang="en"/>
              <a:t>cp ~/.kube/config ~/.kube/config.bak &amp;&amp; \</a:t>
            </a:r>
            <a:endParaRPr/>
          </a:p>
          <a:p>
            <a:pPr indent="0" lvl="0" marL="0" rtl="0" algn="l">
              <a:spcBef>
                <a:spcPts val="0"/>
              </a:spcBef>
              <a:spcAft>
                <a:spcPts val="0"/>
              </a:spcAft>
              <a:buNone/>
            </a:pPr>
            <a:r>
              <a:rPr lang="en"/>
              <a:t>    KUBECONFIG=/path/to/kubeconfig:~/.kube/config.bak kubectl config view --flatten &gt; ~/.kube/config</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f4f1670d2_19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f4f1670d2_1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438638e62_86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438638e62_8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1efb79fd8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efb79fd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1efb79fd8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1efb79f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33599df588_13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3599df588_1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1efb79fd8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efb79fd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33599df588_1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599df58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1efb79fd8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efb79fd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3599df588_13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599df588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2b8271098_34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2b8271098_3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438638e62_12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438638e62_1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doesn’t work on minikube:</a:t>
            </a:r>
            <a:br>
              <a:rPr lang="en"/>
            </a:br>
            <a:r>
              <a:rPr lang="en"/>
              <a:t>minikube start --extra-config=apiserver.Features.Enable-SwaggerUI=true</a:t>
            </a:r>
            <a:br>
              <a:rPr lang="en"/>
            </a:br>
            <a:r>
              <a:rPr lang="en"/>
              <a:t>k proxy --port=8080</a:t>
            </a:r>
            <a:endParaRPr/>
          </a:p>
          <a:p>
            <a:pPr indent="0" lvl="0" marL="0" rtl="0" algn="l">
              <a:spcBef>
                <a:spcPts val="0"/>
              </a:spcBef>
              <a:spcAft>
                <a:spcPts val="0"/>
              </a:spcAft>
              <a:buNone/>
            </a:pPr>
            <a:r>
              <a:rPr lang="en"/>
              <a:t>http://127.0.0.1:8080/swagger-ui</a:t>
            </a:r>
            <a:br>
              <a:rPr lang="en"/>
            </a:b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438638e62_124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38638e62_12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3438638e62_124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438638e62_12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e5e4b6861_235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e5e4b6861_23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Open Sans"/>
                <a:ea typeface="Open Sans"/>
                <a:cs typeface="Open Sans"/>
                <a:sym typeface="Open Sans"/>
              </a:rPr>
              <a:t>Please note that explain may show an old group/version, but you can explicitly set it with </a:t>
            </a:r>
            <a:r>
              <a:rPr lang="en" sz="1200">
                <a:solidFill>
                  <a:srgbClr val="C7254E"/>
                </a:solidFill>
                <a:highlight>
                  <a:srgbClr val="F9F2F4"/>
                </a:highlight>
                <a:latin typeface="Consolas"/>
                <a:ea typeface="Consolas"/>
                <a:cs typeface="Consolas"/>
                <a:sym typeface="Consolas"/>
              </a:rPr>
              <a:t>--api-version</a:t>
            </a:r>
            <a:r>
              <a:rPr lang="en" sz="1350">
                <a:solidFill>
                  <a:srgbClr val="333333"/>
                </a:solidFill>
                <a:highlight>
                  <a:srgbClr val="FFFFFF"/>
                </a:highlight>
                <a:latin typeface="Open Sans"/>
                <a:ea typeface="Open Sans"/>
                <a:cs typeface="Open Sans"/>
                <a:sym typeface="Open Sans"/>
              </a:rPr>
              <a:t>, for example, </a:t>
            </a:r>
            <a:r>
              <a:rPr lang="en" sz="1200">
                <a:solidFill>
                  <a:srgbClr val="C7254E"/>
                </a:solidFill>
                <a:highlight>
                  <a:srgbClr val="F9F2F4"/>
                </a:highlight>
                <a:latin typeface="Consolas"/>
                <a:ea typeface="Consolas"/>
                <a:cs typeface="Consolas"/>
                <a:sym typeface="Consolas"/>
              </a:rPr>
              <a:t>kubectl explain replicaset --api-version apps/v1</a:t>
            </a:r>
            <a:r>
              <a:rPr lang="en" sz="1350">
                <a:solidFill>
                  <a:srgbClr val="333333"/>
                </a:solidFill>
                <a:highlight>
                  <a:srgbClr val="FFFFFF"/>
                </a:highlight>
                <a:latin typeface="Open Sans"/>
                <a:ea typeface="Open Sans"/>
                <a:cs typeface="Open Sans"/>
                <a:sym typeface="Open Sans"/>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e5e4b6861_235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e5e4b6861_23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1efb79fd8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1efb79fd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31efb79fd8_0_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1efb79fd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31efb79fd8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efb79fd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362950d2f8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62950d2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2b8271098_3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2b8271098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1efb79fd8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efb79fd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f3f1ce2c6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f3f1ce2c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62950d2f8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62950d2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eaf6cca63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eaf6cca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eaf6cca63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eaf6cca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8b7eda9ff_5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8b7eda9ff_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2bf47fb45_53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2bf47fb45_5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2bf47fb45_53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2bf47fb45_5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93cfd69d7_6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93cfd69d7_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7aa5ff392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aa5ff3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f3f1ce2c6_1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f3f1ce2c6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62950d2f8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2950d2f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f3f1ce2c6_18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f3f1ce2c6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f3f1ce2c6_18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f3f1ce2c6_1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4f3f1ce2c6_18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4f3f1ce2c6_1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33599df588_6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3599df588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4eaf6cca63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4eaf6cca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eaf6cca63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eaf6cca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eaf6cca63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eaf6cca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eaf6cca63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4eaf6cca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eaf6cca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eaf6cca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50b29b6d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50b29b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62950d2f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2950d2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079018480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07901848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97ebca1f1_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97ebca1f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4eaf6cca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4eaf6cc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3599df588_13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3599df588_1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3599df588_13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3599df588_1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33599df588_1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3599df588_1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3599df588_13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599df588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33599df588_13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3599df588_1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33599df588_13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3599df588_1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33599df588_13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599df588_1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oo.gl/Rywkpd" TargetMode="External"/><Relationship Id="rId4" Type="http://schemas.openxmlformats.org/officeDocument/2006/relationships/hyperlink" Target="https://www.amazon.com/Kubernetes-Running-Dive-Future-Infrastructure/dp/1491935677/ref=sr_1_1?s=books&amp;ie=UTF8&amp;qid=1518904547&amp;sr=1-1&amp;keywords=kubernetes+up+and+running&amp;dpID=51Wf2nQa43L&amp;preST=_SX218_BO1,204,203,200_QL40_&amp;dpSrc=srch" TargetMode="External"/><Relationship Id="rId11" Type="http://schemas.openxmlformats.org/officeDocument/2006/relationships/image" Target="../media/image3.jpg"/><Relationship Id="rId10" Type="http://schemas.openxmlformats.org/officeDocument/2006/relationships/hyperlink" Target="https://www.amazon.de/dp/1491979682/ref=asc_df_149197968258203066/" TargetMode="External"/><Relationship Id="rId9"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hyperlink" Target="https://leanpub.com/k8spatterns" TargetMode="External"/><Relationship Id="rId7" Type="http://schemas.openxmlformats.org/officeDocument/2006/relationships/image" Target="../media/image5.png"/><Relationship Id="rId8" Type="http://schemas.openxmlformats.org/officeDocument/2006/relationships/hyperlink" Target="https://www.manning.com/books/kubernetes-in-actio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hyperlink" Target="http://127.0.0.1:8888/"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hyperlink" Target="https://www.manning.com/books/kubernetes-in-action"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hyperlink" Target="https://github.com/arashkaffamanesh/practical-kubernetes-problem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hyperlink" Target="https://twitter.com/hashtag/quota?src=ha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hyperlink" Target="https://learnk8s.io/troubleshooting-deployments" TargetMode="External"/><Relationship Id="rId4" Type="http://schemas.openxmlformats.org/officeDocument/2006/relationships/image" Target="../media/image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hyperlink" Target="https://github.com/ipochi/k8s-practice-questions/blob/master/practice-questions-with-solutions.m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hyperlink" Target="https://kubernauts.slack.com/archives/G6CCNMVKM/p1562305149191600"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hyperlink" Target="https://goo.gl/k5rFpb" TargetMode="External"/><Relationship Id="rId4" Type="http://schemas.openxmlformats.org/officeDocument/2006/relationships/image" Target="../media/image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hyperlink" Target="https://github.com/kubernauts/tk8" TargetMode="Externa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www.slideshare.net/BobKillen/kubernetes-a-comprehensive-overview-updated" TargetMode="External"/><Relationship Id="rId4" Type="http://schemas.openxmlformats.org/officeDocument/2006/relationships/hyperlink" Target="https://www.katacoda.com/courses/kubernetes" TargetMode="External"/><Relationship Id="rId5" Type="http://schemas.openxmlformats.org/officeDocument/2006/relationships/hyperlink" Target="http://kubernetesbyexample.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hyperlink" Target="https://github.com/kubernauts/kafka-confluent-platform" TargetMode="Externa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hyperlink" Target="https://github.com/strimzi/strimzi-kafka-operator" TargetMode="External"/><Relationship Id="rId4" Type="http://schemas.openxmlformats.org/officeDocument/2006/relationships/hyperlink" Target="https://blog.kubernauts.io/apache-kafka-on-kubernetes-4425e18daba5" TargetMode="External"/><Relationship Id="rId5" Type="http://schemas.openxmlformats.org/officeDocument/2006/relationships/image" Target="../media/image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hyperlink" Target="https://github.com/instaclustr/cassandra-operator" TargetMode="External"/><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hyperlink" Target="https://kubernauts-slack-join.herokuapp.com/" TargetMode="External"/><Relationship Id="rId4" Type="http://schemas.openxmlformats.org/officeDocument/2006/relationships/hyperlink" Target="https://kubernetes.slack.com" TargetMode="External"/><Relationship Id="rId9" Type="http://schemas.openxmlformats.org/officeDocument/2006/relationships/hyperlink" Target="https://kubernauts.de" TargetMode="External"/><Relationship Id="rId5" Type="http://schemas.openxmlformats.org/officeDocument/2006/relationships/hyperlink" Target="https://github.com/kubernauts" TargetMode="External"/><Relationship Id="rId6" Type="http://schemas.openxmlformats.org/officeDocument/2006/relationships/hyperlink" Target="https://twitter.com/kubernauts?lang=en" TargetMode="External"/><Relationship Id="rId7" Type="http://schemas.openxmlformats.org/officeDocument/2006/relationships/hyperlink" Target="https://www.meetup.com/kubernauts/" TargetMode="External"/><Relationship Id="rId8" Type="http://schemas.openxmlformats.org/officeDocument/2006/relationships/hyperlink" Target="https://kubernauts.io/"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hyperlink" Target="http://bit.ly/kubernetes-tooling-list"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hyperlink" Target="https://docs.google.com/presentation/d/12wJXjQ-h-_LSQ5jQ3hYdlQQKQmS619ExqmljoUHpUDk/edit#slide=id.p"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hyperlink" Target="https://kubernauts.de/en/training/kubernetes-training-course.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hyperlink" Target="https://kubernauts.de/en/training/index.htmlkubernetes-training-course.html" TargetMode="External"/><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57.jpg"/><Relationship Id="rId4" Type="http://schemas.openxmlformats.org/officeDocument/2006/relationships/hyperlink" Target="https://kubernauts.de/en/care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www.mindmeister.com/929803117/container-ecosystem?fullscreen=1"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crunchtools.com/competition-heats-up-between-cri-o-and-containerd-actually-thats-not-a-thing/" TargetMode="External"/><Relationship Id="rId4" Type="http://schemas.openxmlformats.org/officeDocument/2006/relationships/hyperlink" Target="https://docs.google.com/presentation/d/1S-JqLQ4jatHwEBRUQRiA5WOuCwpTUnxl2d1qRUoTz5g/edit#slide=id.gb6f3e2d2d_2_213" TargetMode="External"/><Relationship Id="rId5" Type="http://schemas.openxmlformats.org/officeDocument/2006/relationships/hyperlink" Target="https://docs.google.com/presentation/d/1DANsexZf2emou6DvbN-KUFQN62gCN6ZdwrwoZjFt3DM/edit#slide=id.g60b50cccb3_0_384" TargetMode="External"/><Relationship Id="rId6" Type="http://schemas.openxmlformats.org/officeDocument/2006/relationships/hyperlink" Target="https://docs.google.com/spreadsheets/d/17ak_fVtWNUwMMJNpo7dNkoR8KK1ezTZVvh6v_tBcP7Y/edit#gid=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itnext.io/successful-short-kubernetes-stories-for-devops-architects-677f8bfed80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kubernetes.io/docs/concepts/overview/components/#master-components"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blog.heptio.com/core-kubernetes-jazz-improv-over-orchestration-a7903ea92ca"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medium.com/payscale-tech/imperative-vs-declarative-a-kubernetes-tutorial-4be66c5d8914"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medium.com/cloud-heroes/exploring-the-flexibility-of-kubernetes-9f65db2360a0"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docs.google.com/presentation/d/1zrfVlE5r61ZNQrmXKx5gJmBcXnoa_WerHEnTxu5SMco/edit#slide=id.g3b2c5b2055_1_0" TargetMode="Externa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www.weave.works/blog/what-does-production-ready-really-mean-for-a-kubernetes-cluster" TargetMode="Externa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www.aquasec.com/wiki/display/containers/Kubernetes+Architecture+101"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hyperlink" Target="https://trainings.kubernauts.sh/" TargetMode="External"/><Relationship Id="rId5" Type="http://schemas.openxmlformats.org/officeDocument/2006/relationships/slide" Target="/ppt/slides/slide110.xml"/><Relationship Id="rId6" Type="http://schemas.openxmlformats.org/officeDocument/2006/relationships/slide" Target="/ppt/slides/slide75.xml"/><Relationship Id="rId7" Type="http://schemas.openxmlformats.org/officeDocument/2006/relationships/slide" Target="/ppt/slides/slide105.xml"/><Relationship Id="rId8" Type="http://schemas.openxmlformats.org/officeDocument/2006/relationships/slide" Target="/ppt/slides/slide1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www.mgasch.com/post/k8sevents/" TargetMode="Externa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medium.com/@dominik.tornow/kubernetes-high-availability-d2c9cbbdd864" TargetMode="Externa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kubernetes.io/docs/concepts/workloads/pods/pod/" TargetMode="External"/><Relationship Id="rId4" Type="http://schemas.openxmlformats.org/officeDocument/2006/relationships/hyperlink" Target="https://kubernetes.io/docs/concepts/overview/working-with-objects/labels/" TargetMode="External"/><Relationship Id="rId9" Type="http://schemas.openxmlformats.org/officeDocument/2006/relationships/hyperlink" Target="https://kubernetes.io/docs/concepts/services-networking/service/" TargetMode="External"/><Relationship Id="rId5" Type="http://schemas.openxmlformats.org/officeDocument/2006/relationships/hyperlink" Target="https://kubernetes.io/docs/concepts/workloads/controllers/deployment/" TargetMode="External"/><Relationship Id="rId6" Type="http://schemas.openxmlformats.org/officeDocument/2006/relationships/hyperlink" Target="https://kubernetes.io/docs/concepts/workloads/controllers/replicaset/" TargetMode="External"/><Relationship Id="rId7" Type="http://schemas.openxmlformats.org/officeDocument/2006/relationships/hyperlink" Target="https://kubernetes.io/docs/concepts/workloads/controllers/replicationcontroller/" TargetMode="External"/><Relationship Id="rId8" Type="http://schemas.openxmlformats.org/officeDocument/2006/relationships/hyperlink" Target="https://kubernetes.io/cn/docs/concepts/workloads/controllers/deploym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kubernetes.io/docs/concepts/workloads/controllers/statefulset/" TargetMode="External"/><Relationship Id="rId4" Type="http://schemas.openxmlformats.org/officeDocument/2006/relationships/hyperlink" Target="https://kubernetes.io/docs/tasks/configure-pod-container/configure-pod-configmap/" TargetMode="External"/><Relationship Id="rId5" Type="http://schemas.openxmlformats.org/officeDocument/2006/relationships/hyperlink" Target="https://kubernetes.io/docs/concepts/configuration/secret/" TargetMode="External"/><Relationship Id="rId6" Type="http://schemas.openxmlformats.org/officeDocument/2006/relationships/hyperlink" Target="https://kubernetes.io/docs/concepts/storage/persistent-volumes/" TargetMode="External"/><Relationship Id="rId7" Type="http://schemas.openxmlformats.org/officeDocument/2006/relationships/hyperlink" Target="https://kubernetes.io/cn/docs/concepts/workloads/controllers/deploymen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kubernauts.de/.galleries/downloads/kubernetes-pod-cheatsheet.png" TargetMode="Externa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9.jpg"/><Relationship Id="rId4" Type="http://schemas.openxmlformats.org/officeDocument/2006/relationships/hyperlink" Target="https://www.infoq.com/articles/kubernetes-effe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youtu.be/5JitQlS6gm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1.jpg"/><Relationship Id="rId4" Type="http://schemas.openxmlformats.org/officeDocument/2006/relationships/hyperlink" Target="https://www.infoq.com/articles/kubernetes-effec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medium.com/faun/kubernetes-deployment-strategy-types-826c96f3bef9" TargetMode="Externa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2.jpg"/><Relationship Id="rId4" Type="http://schemas.openxmlformats.org/officeDocument/2006/relationships/hyperlink" Target="https://www.infoq.com/articles/kubernetes-effec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kubernetes.io/docs/home/" TargetMode="External"/><Relationship Id="rId4" Type="http://schemas.openxmlformats.org/officeDocument/2006/relationships/hyperlink" Target="https://www.katacoda.com/courses/kubernetes" TargetMode="External"/><Relationship Id="rId11" Type="http://schemas.openxmlformats.org/officeDocument/2006/relationships/hyperlink" Target="https://github.com/kubernetes-sigs/kind" TargetMode="External"/><Relationship Id="rId10" Type="http://schemas.openxmlformats.org/officeDocument/2006/relationships/hyperlink" Target="https://github.com/kubernetes-sigs/kubeadm-dind-cluster" TargetMode="External"/><Relationship Id="rId9" Type="http://schemas.openxmlformats.org/officeDocument/2006/relationships/hyperlink" Target="https://docs.okd.io/latest/minishift/getting-started/installing.html" TargetMode="External"/><Relationship Id="rId5" Type="http://schemas.openxmlformats.org/officeDocument/2006/relationships/hyperlink" Target="https://kubernetesbootcamp.github.io/kubernetes-bootcamp/" TargetMode="External"/><Relationship Id="rId6" Type="http://schemas.openxmlformats.org/officeDocument/2006/relationships/hyperlink" Target="https://kubernetes.io/docs/tasks/tools/install-kubectl/" TargetMode="External"/><Relationship Id="rId7" Type="http://schemas.openxmlformats.org/officeDocument/2006/relationships/hyperlink" Target="https://www.docker.com/products/docker-desktop" TargetMode="External"/><Relationship Id="rId8" Type="http://schemas.openxmlformats.org/officeDocument/2006/relationships/hyperlink" Target="https://abhishek-tiwari.com/local-development-environment-for-kubernetes-using-minikub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abhishek-tiwari.com/local-development-environment-for-kubernetes-using-minikub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s://kubernetes.io/docs/setup/independent/create-cluster-kubeadm/" TargetMode="External"/><Relationship Id="rId4" Type="http://schemas.openxmlformats.org/officeDocument/2006/relationships/hyperlink" Target="https://github.com/kubernauts/tk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kubernetes.io/docs/tasks/tools/install-kubect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s://github.com/ahmetb/kubectx" TargetMode="External"/><Relationship Id="rId4" Type="http://schemas.openxmlformats.org/officeDocument/2006/relationships/hyperlink" Target="https://github.com/jonmosco/kube-ps1" TargetMode="External"/><Relationship Id="rId9" Type="http://schemas.openxmlformats.org/officeDocument/2006/relationships/hyperlink" Target="https://docs.google.com/spreadsheets/d/1WPHt0gsb7adVzY3eviMK2W8LejV0I5m_Zpc8tMzl_2w/edit#gid=0" TargetMode="External"/><Relationship Id="rId5" Type="http://schemas.openxmlformats.org/officeDocument/2006/relationships/hyperlink" Target="http://kubed.sh/" TargetMode="External"/><Relationship Id="rId6" Type="http://schemas.openxmlformats.org/officeDocument/2006/relationships/hyperlink" Target="https://github.com/eduardobaitello/kubelogs" TargetMode="External"/><Relationship Id="rId7" Type="http://schemas.openxmlformats.org/officeDocument/2006/relationships/hyperlink" Target="https://github.com/blendle/kns" TargetMode="External"/><Relationship Id="rId8" Type="http://schemas.openxmlformats.org/officeDocument/2006/relationships/hyperlink" Target="https://github.com/derailed/k9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youtu.be/Xc8rEUUn6B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github.com/dennyzhang/cheatsheet-kubernetes-A4" TargetMode="External"/><Relationship Id="rId4" Type="http://schemas.openxmlformats.org/officeDocument/2006/relationships/hyperlink" Target="https://matthewdavis.io/kubectl-most-useful-commands-a-growing-li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s://cloud.google.com/sd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www.manning.com/books/kubernetes-in-action" TargetMode="External"/><Relationship Id="rId4" Type="http://schemas.openxmlformats.org/officeDocument/2006/relationships/hyperlink" Target="https://www.manning.com/books/kubernetes-in-action" TargetMode="External"/><Relationship Id="rId5" Type="http://schemas.openxmlformats.org/officeDocument/2006/relationships/hyperlink" Target="https://www.manning.com/books/kubernetes-in-action" TargetMode="External"/><Relationship Id="rId6" Type="http://schemas.openxmlformats.org/officeDocument/2006/relationships/image" Target="../media/image3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127.0.0.1:8001/u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typhoon.psdn.io/cl/aws/" TargetMode="External"/><Relationship Id="rId4" Type="http://schemas.openxmlformats.org/officeDocument/2006/relationships/hyperlink" Target="https://kubernetes.io/docs/reference/setup-tools/kubeadm/kubeadm/" TargetMode="External"/><Relationship Id="rId5" Type="http://schemas.openxmlformats.org/officeDocument/2006/relationships/hyperlink" Target="https://kubernauts.gitbooks.io/kubernauts-kops-faststart/content/" TargetMode="External"/><Relationship Id="rId6" Type="http://schemas.openxmlformats.org/officeDocument/2006/relationships/hyperlink" Target="https://github.com/kris-nova/kubicorn" TargetMode="External"/><Relationship Id="rId7" Type="http://schemas.openxmlformats.org/officeDocument/2006/relationships/hyperlink" Target="https://github.com/kubernauts/tk8" TargetMode="External"/><Relationship Id="rId8" Type="http://schemas.openxmlformats.org/officeDocument/2006/relationships/hyperlink" Target="https://github.com/kubernetes-sigs/cluster-ap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kubernauts.gitbooks.io/kubernauts-kubernetes-training-courses/content/courses/novice.html" TargetMode="External"/><Relationship Id="rId4" Type="http://schemas.openxmlformats.org/officeDocument/2006/relationships/hyperlink" Target="https://kubernauts-slack-join.herokuapp.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hyperlink" Target="http://172.17.4.101:8080/" TargetMode="External"/><Relationship Id="rId4" Type="http://schemas.openxmlformats.org/officeDocument/2006/relationships/hyperlink" Target="http://192.168.99.100:8080" TargetMode="External"/><Relationship Id="rId5" Type="http://schemas.openxmlformats.org/officeDocument/2006/relationships/hyperlink" Target="https://raw.githubusercontent.com/kubernetes/kubernetes/master/api/openapi-spec/swagger.js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hyperlink" Target="https://blog.openshift.com/kubernetes-deep-dive-api-server-part-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hyperlink" Target="https://akomljen.com/kubernetes-api-resources-which-group-and-version-to-us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hyperlink" Target="https://akomljen.com/kubernetes-api-resources-which-group-and-version-to-us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freecontent.manning.com/deploying-and-updating-apps/" TargetMode="External"/><Relationship Id="rId4" Type="http://schemas.openxmlformats.org/officeDocument/2006/relationships/image" Target="../media/image27.png"/><Relationship Id="rId5"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s://medium.com/@metaphorical/internal-and-external-connectivity-in-kubernetes-space-a25cba822089" TargetMode="Externa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8.png"/><Relationship Id="rId4" Type="http://schemas.openxmlformats.org/officeDocument/2006/relationships/hyperlink" Target="https://medium.com/google-cloud/kubernetes-nodeport-vs-loadbalancer-vs-ingress-when-should-i-use-what-922f010849e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github.com/kubernetes-sigs/kind" TargetMode="External"/><Relationship Id="rId4" Type="http://schemas.openxmlformats.org/officeDocument/2006/relationships/hyperlink" Target="https://abhishek-tiwari.com/local-development-environment-for-kubernetes-using-minikube/" TargetMode="External"/><Relationship Id="rId9" Type="http://schemas.openxmlformats.org/officeDocument/2006/relationships/hyperlink" Target="https://kubernauts.gitbooks.io/kubernauts-kubernetes-training-courses/content/courses/novice.html" TargetMode="External"/><Relationship Id="rId5" Type="http://schemas.openxmlformats.org/officeDocument/2006/relationships/hyperlink" Target="https://docs.okd.io/latest/minishift/getting-started/installing.html" TargetMode="External"/><Relationship Id="rId6" Type="http://schemas.openxmlformats.org/officeDocument/2006/relationships/hyperlink" Target="https://github.com/kubernetes-sigs/kubeadm-dind-cluster" TargetMode="External"/><Relationship Id="rId7" Type="http://schemas.openxmlformats.org/officeDocument/2006/relationships/hyperlink" Target="https://cloud.google.com/free/" TargetMode="External"/><Relationship Id="rId8" Type="http://schemas.openxmlformats.org/officeDocument/2006/relationships/hyperlink" Target="https://cloud.google.com/sdk/"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s://docs.google.com/document/d/1c4A_17vMbbvYAKb9CJKFHEo5c7iPfF9RPAlWAoKShX8/edit" TargetMode="External"/><Relationship Id="rId4" Type="http://schemas.openxmlformats.org/officeDocument/2006/relationships/hyperlink" Target="https://www.slideshare.net/neependra/accessing-kubernetes-services-from-external-worl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s://www.getambassador.io/about/microservices-api-gateways" TargetMode="External"/><Relationship Id="rId4" Type="http://schemas.openxmlformats.org/officeDocument/2006/relationships/hyperlink" Target="https://www.envoyproxy.io/" TargetMode="External"/><Relationship Id="rId5" Type="http://schemas.openxmlformats.org/officeDocument/2006/relationships/hyperlink" Target="https://www.datawire.io/" TargetMode="External"/><Relationship Id="rId6" Type="http://schemas.openxmlformats.org/officeDocument/2006/relationships/hyperlink" Target="https://github.com/datawire/ambassador" TargetMode="External"/><Relationship Id="rId7" Type="http://schemas.openxmlformats.org/officeDocument/2006/relationships/hyperlink" Target="https://blog.getambassador.io/kubernetes-ingress-nodeport-load-balancers-and-ingress-controllers-6e29f1c44f2d"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hyperlink" Target="https://itnext.io/an-illustrated-guide-to-kubernetes-networking-part-1-d1ede3322727" TargetMode="External"/><Relationship Id="rId4" Type="http://schemas.openxmlformats.org/officeDocument/2006/relationships/image" Target="../media/image38.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hyperlink" Target="https://itnext.io/an-illustrated-guide-to-kubernetes-networking-part-1-d1ede3322727"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hyperlink" Target="https://medium.com/devopslinks/kubernetes-headless-service-vs-clusterip-and-traffic-distribution-904b058f0dfd" TargetMode="Externa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hyperlink" Target="https://github.com/arashkaffamanesh/practical-kubernetes-problems#headless-services-for-stickines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s://medium.com/@tao_66792/how-does-the-kubernetes-networking-work-part-1-5e2da2696701" TargetMode="Externa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hyperlink" Target="https://medium.com/google-cloud/understanding-kubernetes-networking-pods-7117dd28727" TargetMode="Externa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hyperlink" Target="https://metallb.universe.t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thub.com/rancher/k3d" TargetMode="External"/><Relationship Id="rId4" Type="http://schemas.openxmlformats.org/officeDocument/2006/relationships/hyperlink" Target="https://github.com/rancher/rke" TargetMode="External"/><Relationship Id="rId10" Type="http://schemas.openxmlformats.org/officeDocument/2006/relationships/hyperlink" Target="https://github.com/kubernauts/tk8-provisioner-cattle-eks" TargetMode="External"/><Relationship Id="rId9" Type="http://schemas.openxmlformats.org/officeDocument/2006/relationships/hyperlink" Target="https://github.com/kubernauts/tk8-provisioner-cattle-aws" TargetMode="External"/><Relationship Id="rId5" Type="http://schemas.openxmlformats.org/officeDocument/2006/relationships/hyperlink" Target="https://github.com/arashkaffamanesh/multipass-rke-rancher" TargetMode="External"/><Relationship Id="rId6" Type="http://schemas.openxmlformats.org/officeDocument/2006/relationships/hyperlink" Target="https://github.com/arashkaffamanesh/kubeadm-multipass" TargetMode="External"/><Relationship Id="rId7" Type="http://schemas.openxmlformats.org/officeDocument/2006/relationships/hyperlink" Target="https://github.com/arashkaffamanesh/multipass-k3s-rancher" TargetMode="External"/><Relationship Id="rId8" Type="http://schemas.openxmlformats.org/officeDocument/2006/relationships/hyperlink" Target="https://github.com/kubernauts/tk8"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hyperlink" Target="https://github.com/cloudnativelabs/kube-router/blob/master/docs/user-guide.md#advertising-ip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hyperlink" Target="https://blog.kubernauts.io/kubernetes-best-practices-d5cbef02fe1b"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hyperlink" Target="https://blog.kubernauts.io/kubernetes-best-practices-d5cbef02fe1b"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hyperlink" Target="https://blog.kubernauts.io/managing-secrets-in-kubernetes-with-vault-by-hashicorp-f0db45cc208a" TargetMode="Externa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hyperlink" Target="https://github.com/dennyzhang/cheatsheet-kubernetes-A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github.com/openshift-evangelists/kbe" TargetMode="External"/><Relationship Id="rId4" Type="http://schemas.openxmlformats.org/officeDocument/2006/relationships/hyperlink" Target="https://www.gitbook.com/book/kubernauts/kubernauts-kubernetes-training-courses/edit#" TargetMode="External"/><Relationship Id="rId5" Type="http://schemas.openxmlformats.org/officeDocument/2006/relationships/hyperlink" Target="https://github.com/mrbobbytables/k8s-intro-tutorials" TargetMode="External"/><Relationship Id="rId6" Type="http://schemas.openxmlformats.org/officeDocument/2006/relationships/hyperlink" Target="https://kubernauts.gitbooks.io/kubernauts-kubernetes-training-courses/content/courses/novice.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hyperlink" Target="http://mhausenblas.info/" TargetMode="External"/><Relationship Id="rId4" Type="http://schemas.openxmlformats.org/officeDocument/2006/relationships/hyperlink" Target="http://kubernetesbyexample.com/" TargetMode="External"/><Relationship Id="rId5"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hyperlink" Target="https://mrbobbytabl.es/#about" TargetMode="External"/><Relationship Id="rId4" Type="http://schemas.openxmlformats.org/officeDocument/2006/relationships/hyperlink" Target="https://docs.google.com/presentation/d/1zrfVlE5r61ZNQrmXKx5gJmBcXnoa_WerHEnTxu5SMco/edit#slide=id.g3cfa019267_4_0" TargetMode="External"/><Relationship Id="rId5" Type="http://schemas.openxmlformats.org/officeDocument/2006/relationships/hyperlink" Target="https://github.com/mrbobbytables/k8s-intro-tutorials" TargetMode="External"/><Relationship Id="rId6" Type="http://schemas.openxmlformats.org/officeDocument/2006/relationships/image" Target="../media/image4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hyperlink" Target="https://kubernetes.io/docs/concepts/overview/kubernetes-api/"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46.png"/><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descr="kubernauts-learning.png" id="67" name="Google Shape;67;p13"/>
          <p:cNvPicPr preferRelativeResize="0"/>
          <p:nvPr/>
        </p:nvPicPr>
        <p:blipFill>
          <a:blip r:embed="rId3">
            <a:alphaModFix/>
          </a:blip>
          <a:stretch>
            <a:fillRect/>
          </a:stretch>
        </p:blipFill>
        <p:spPr>
          <a:xfrm>
            <a:off x="3851215" y="348174"/>
            <a:ext cx="1441576" cy="1398300"/>
          </a:xfrm>
          <a:prstGeom prst="rect">
            <a:avLst/>
          </a:prstGeom>
          <a:noFill/>
          <a:ln>
            <a:noFill/>
          </a:ln>
        </p:spPr>
      </p:pic>
      <p:sp>
        <p:nvSpPr>
          <p:cNvPr id="68" name="Google Shape;68;p13"/>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Kubernetes Learning Slides</a:t>
            </a:r>
            <a:endParaRPr sz="3000"/>
          </a:p>
          <a:p>
            <a:pPr indent="0" lvl="0" marL="0" rtl="0" algn="ctr">
              <a:spcBef>
                <a:spcPts val="0"/>
              </a:spcBef>
              <a:spcAft>
                <a:spcPts val="0"/>
              </a:spcAft>
              <a:buNone/>
            </a:pPr>
            <a:r>
              <a:rPr lang="en" sz="3000"/>
              <a:t>v0.15.1</a:t>
            </a:r>
            <a:endParaRPr sz="3000"/>
          </a:p>
          <a:p>
            <a:pPr indent="0" lvl="0" marL="0" rtl="0" algn="ctr">
              <a:spcBef>
                <a:spcPts val="0"/>
              </a:spcBef>
              <a:spcAft>
                <a:spcPts val="0"/>
              </a:spcAft>
              <a:buNone/>
            </a:pPr>
            <a:r>
              <a:rPr lang="en" sz="1000"/>
              <a:t>last update: 2020/06/15</a:t>
            </a:r>
            <a:endParaRPr sz="1000"/>
          </a:p>
          <a:p>
            <a:pPr indent="0" lvl="0" marL="0" rtl="0" algn="ctr">
              <a:spcBef>
                <a:spcPts val="0"/>
              </a:spcBef>
              <a:spcAft>
                <a:spcPts val="0"/>
              </a:spcAft>
              <a:buNone/>
            </a:pPr>
            <a:r>
              <a:t/>
            </a:r>
            <a:endParaRPr sz="1000"/>
          </a:p>
        </p:txBody>
      </p:sp>
      <p:pic>
        <p:nvPicPr>
          <p:cNvPr id="69" name="Google Shape;69;p13"/>
          <p:cNvPicPr preferRelativeResize="0"/>
          <p:nvPr/>
        </p:nvPicPr>
        <p:blipFill>
          <a:blip r:embed="rId4">
            <a:alphaModFix/>
          </a:blip>
          <a:stretch>
            <a:fillRect/>
          </a:stretch>
        </p:blipFill>
        <p:spPr>
          <a:xfrm>
            <a:off x="2561088" y="4125375"/>
            <a:ext cx="3874722" cy="91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Learning Resources List</a:t>
            </a:r>
            <a:endParaRPr i="1" sz="1400"/>
          </a:p>
        </p:txBody>
      </p:sp>
      <p:sp>
        <p:nvSpPr>
          <p:cNvPr id="130" name="Google Shape;130;p2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Again: almost everything you need to know about Kubernetes &amp; more: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https://goo.gl/Rywkpd</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Recommended Books and references:</a:t>
            </a:r>
            <a:endParaRPr sz="2400">
              <a:solidFill>
                <a:srgbClr val="414141"/>
              </a:solidFill>
            </a:endParaRPr>
          </a:p>
          <a:p>
            <a:pPr indent="0" lvl="0" marL="0" rtl="0" algn="l">
              <a:lnSpc>
                <a:spcPct val="115000"/>
              </a:lnSpc>
              <a:spcBef>
                <a:spcPts val="700"/>
              </a:spcBef>
              <a:spcAft>
                <a:spcPts val="0"/>
              </a:spcAft>
              <a:buNone/>
            </a:pPr>
            <a:r>
              <a:rPr lang="en" sz="1000">
                <a:solidFill>
                  <a:srgbClr val="414141"/>
                </a:solidFill>
              </a:rPr>
              <a:t>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131" name="Google Shape;131;p22">
            <a:hlinkClick r:id="rId4"/>
          </p:cNvPr>
          <p:cNvPicPr preferRelativeResize="0"/>
          <p:nvPr/>
        </p:nvPicPr>
        <p:blipFill>
          <a:blip r:embed="rId5">
            <a:alphaModFix/>
          </a:blip>
          <a:stretch>
            <a:fillRect/>
          </a:stretch>
        </p:blipFill>
        <p:spPr>
          <a:xfrm>
            <a:off x="7000050" y="2634175"/>
            <a:ext cx="1744250" cy="2284473"/>
          </a:xfrm>
          <a:prstGeom prst="rect">
            <a:avLst/>
          </a:prstGeom>
          <a:noFill/>
          <a:ln>
            <a:noFill/>
          </a:ln>
        </p:spPr>
      </p:pic>
      <p:pic>
        <p:nvPicPr>
          <p:cNvPr id="132" name="Google Shape;132;p22">
            <a:hlinkClick r:id="rId6"/>
          </p:cNvPr>
          <p:cNvPicPr preferRelativeResize="0"/>
          <p:nvPr/>
        </p:nvPicPr>
        <p:blipFill>
          <a:blip r:embed="rId7">
            <a:alphaModFix/>
          </a:blip>
          <a:stretch>
            <a:fillRect/>
          </a:stretch>
        </p:blipFill>
        <p:spPr>
          <a:xfrm>
            <a:off x="4888784" y="2645575"/>
            <a:ext cx="1733329" cy="2261675"/>
          </a:xfrm>
          <a:prstGeom prst="rect">
            <a:avLst/>
          </a:prstGeom>
          <a:noFill/>
          <a:ln>
            <a:noFill/>
          </a:ln>
        </p:spPr>
      </p:pic>
      <p:pic>
        <p:nvPicPr>
          <p:cNvPr id="133" name="Google Shape;133;p22">
            <a:hlinkClick r:id="rId8"/>
          </p:cNvPr>
          <p:cNvPicPr preferRelativeResize="0"/>
          <p:nvPr/>
        </p:nvPicPr>
        <p:blipFill>
          <a:blip r:embed="rId9">
            <a:alphaModFix/>
          </a:blip>
          <a:stretch>
            <a:fillRect/>
          </a:stretch>
        </p:blipFill>
        <p:spPr>
          <a:xfrm>
            <a:off x="501266" y="2645575"/>
            <a:ext cx="1810986" cy="2295075"/>
          </a:xfrm>
          <a:prstGeom prst="rect">
            <a:avLst/>
          </a:prstGeom>
          <a:noFill/>
          <a:ln>
            <a:noFill/>
          </a:ln>
        </p:spPr>
      </p:pic>
      <p:pic>
        <p:nvPicPr>
          <p:cNvPr id="134" name="Google Shape;134;p22">
            <a:hlinkClick r:id="rId10"/>
          </p:cNvPr>
          <p:cNvPicPr preferRelativeResize="0"/>
          <p:nvPr/>
        </p:nvPicPr>
        <p:blipFill>
          <a:blip r:embed="rId11">
            <a:alphaModFix/>
          </a:blip>
          <a:stretch>
            <a:fillRect/>
          </a:stretch>
        </p:blipFill>
        <p:spPr>
          <a:xfrm>
            <a:off x="2743200" y="2681625"/>
            <a:ext cx="1704363" cy="221479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1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3: deployment, RC &amp; RS</a:t>
            </a:r>
            <a:endParaRPr i="1" sz="1400"/>
          </a:p>
        </p:txBody>
      </p:sp>
      <p:sp>
        <p:nvSpPr>
          <p:cNvPr id="895" name="Google Shape;895;p112"/>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kubectl run kubia --image=luksa/kubia --port=8080 --generator=run/v1</a:t>
            </a:r>
            <a:endParaRPr/>
          </a:p>
          <a:p>
            <a:pPr indent="0" lvl="0" marL="0" rtl="0" algn="l">
              <a:spcBef>
                <a:spcPts val="0"/>
              </a:spcBef>
              <a:spcAft>
                <a:spcPts val="0"/>
              </a:spcAft>
              <a:buNone/>
            </a:pPr>
            <a:r>
              <a:rPr lang="en"/>
              <a:t>kubectl run kubia --image=luksa/kubia --port=8080</a:t>
            </a:r>
            <a:endParaRPr/>
          </a:p>
          <a:p>
            <a:pPr indent="0" lvl="0" marL="0" rtl="0" algn="l">
              <a:spcBef>
                <a:spcPts val="0"/>
              </a:spcBef>
              <a:spcAft>
                <a:spcPts val="0"/>
              </a:spcAft>
              <a:buNone/>
            </a:pPr>
            <a:r>
              <a:rPr lang="en"/>
              <a:t>k get svc</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get rc</a:t>
            </a:r>
            <a:endParaRPr/>
          </a:p>
          <a:p>
            <a:pPr indent="0" lvl="0" marL="0" rtl="0" algn="l">
              <a:spcBef>
                <a:spcPts val="0"/>
              </a:spcBef>
              <a:spcAft>
                <a:spcPts val="0"/>
              </a:spcAft>
              <a:buNone/>
            </a:pPr>
            <a:r>
              <a:rPr lang="en"/>
              <a:t>k get rs</a:t>
            </a:r>
            <a:endParaRPr/>
          </a:p>
          <a:p>
            <a:pPr indent="0" lvl="0" marL="0" rtl="0" algn="l">
              <a:spcBef>
                <a:spcPts val="0"/>
              </a:spcBef>
              <a:spcAft>
                <a:spcPts val="0"/>
              </a:spcAft>
              <a:buNone/>
            </a:pPr>
            <a:r>
              <a:rPr lang="en"/>
              <a:t>kubectl describe rs kubia-57478bf476</a:t>
            </a:r>
            <a:endParaRPr/>
          </a:p>
          <a:p>
            <a:pPr indent="0" lvl="0" marL="0" rtl="0" algn="l">
              <a:spcBef>
                <a:spcPts val="0"/>
              </a:spcBef>
              <a:spcAft>
                <a:spcPts val="0"/>
              </a:spcAft>
              <a:buNone/>
            </a:pPr>
            <a:r>
              <a:rPr lang="en"/>
              <a:t>k get svc</a:t>
            </a:r>
            <a:endParaRPr/>
          </a:p>
          <a:p>
            <a:pPr indent="0" lvl="0" marL="0" rtl="0" algn="l">
              <a:spcBef>
                <a:spcPts val="0"/>
              </a:spcBef>
              <a:spcAft>
                <a:spcPts val="0"/>
              </a:spcAft>
              <a:buNone/>
            </a:pPr>
            <a:r>
              <a:rPr lang="en"/>
              <a:t>k expose rc kubia --type=LoadBalancer --name kubia-http</a:t>
            </a:r>
            <a:endParaRPr/>
          </a:p>
          <a:p>
            <a:pPr indent="0" lvl="0" marL="0" rtl="0" algn="l">
              <a:spcBef>
                <a:spcPts val="0"/>
              </a:spcBef>
              <a:spcAft>
                <a:spcPts val="0"/>
              </a:spcAft>
              <a:buNone/>
            </a:pPr>
            <a:r>
              <a:rPr lang="en"/>
              <a:t>k expose rs kubia --type=LoadBalancer --name kubia-http2</a:t>
            </a:r>
            <a:endParaRPr/>
          </a:p>
          <a:p>
            <a:pPr indent="0" lvl="0" marL="0" rtl="0" algn="l">
              <a:spcBef>
                <a:spcPts val="0"/>
              </a:spcBef>
              <a:spcAft>
                <a:spcPts val="0"/>
              </a:spcAft>
              <a:buNone/>
            </a:pPr>
            <a:r>
              <a:rPr lang="en"/>
              <a:t>k expose rs kubia-57478bf476 --type=LoadBalancer --name kubia-http2</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scale rc kubia --replicas=3</a:t>
            </a:r>
            <a:endParaRPr/>
          </a:p>
          <a:p>
            <a:pPr indent="0" lvl="0" marL="0" rtl="0" algn="l">
              <a:spcBef>
                <a:spcPts val="0"/>
              </a:spcBef>
              <a:spcAft>
                <a:spcPts val="0"/>
              </a:spcAft>
              <a:buNone/>
            </a:pPr>
            <a:r>
              <a:rPr lang="en"/>
              <a:t>k get pods</a:t>
            </a:r>
            <a:endParaRPr/>
          </a:p>
          <a:p>
            <a:pPr indent="0" lvl="0" marL="0" rtl="0" algn="l">
              <a:spcBef>
                <a:spcPts val="0"/>
              </a:spcBef>
              <a:spcAft>
                <a:spcPts val="0"/>
              </a:spcAft>
              <a:buNone/>
            </a:pPr>
            <a:r>
              <a:rPr lang="en"/>
              <a:t>k scale rs kubia-57478bf476 --replicas=3 —&gt; can’t work, you should scale the deployment</a:t>
            </a:r>
            <a:endParaRPr/>
          </a:p>
          <a:p>
            <a:pPr indent="0" lvl="0" marL="0" rtl="0" algn="l">
              <a:spcBef>
                <a:spcPts val="0"/>
              </a:spcBef>
              <a:spcAft>
                <a:spcPts val="0"/>
              </a:spcAft>
              <a:buNone/>
            </a:pPr>
            <a:r>
              <a:rPr lang="en"/>
              <a:t>k scale deployment kubia --replicas=3</a:t>
            </a:r>
            <a:br>
              <a:rPr lang="en"/>
            </a:br>
            <a:r>
              <a:rPr lang="en"/>
              <a:t>K port-forward kubia-xxxxx 8888:8080</a:t>
            </a:r>
            <a:endParaRPr/>
          </a:p>
          <a:p>
            <a:pPr indent="0" lvl="0" marL="0" rtl="0" algn="l">
              <a:spcBef>
                <a:spcPts val="0"/>
              </a:spcBef>
              <a:spcAft>
                <a:spcPts val="0"/>
              </a:spcAft>
              <a:buNone/>
            </a:pPr>
            <a:r>
              <a:rPr lang="en"/>
              <a:t>	</a:t>
            </a:r>
            <a:r>
              <a:rPr lang="en" u="sng">
                <a:solidFill>
                  <a:schemeClr val="hlink"/>
                </a:solidFill>
                <a:hlinkClick r:id="rId3"/>
              </a:rPr>
              <a:t>http://127.0.0.1:8888/</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896" name="Google Shape;896;p112"/>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a:t>
            </a:r>
            <a:r>
              <a:rPr lang="en" sz="1000"/>
              <a:t>: the kubia image is from the </a:t>
            </a:r>
            <a:r>
              <a:rPr lang="en" sz="1000" u="sng">
                <a:solidFill>
                  <a:schemeClr val="accent5"/>
                </a:solidFill>
                <a:hlinkClick r:id="rId4"/>
              </a:rPr>
              <a:t>Kubernetes in Action book by</a:t>
            </a:r>
            <a:r>
              <a:rPr lang="en" u="sng">
                <a:solidFill>
                  <a:schemeClr val="accent5"/>
                </a:solidFill>
                <a:hlinkClick r:id="rId5"/>
              </a:rPr>
              <a:t> </a:t>
            </a:r>
            <a:r>
              <a:rPr lang="en" sz="1000" u="sng">
                <a:solidFill>
                  <a:schemeClr val="accent5"/>
                </a:solidFill>
                <a:hlinkClick r:id="rId6"/>
              </a:rPr>
              <a:t>Marko Lukša</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13"/>
          <p:cNvSpPr/>
          <p:nvPr/>
        </p:nvSpPr>
        <p:spPr>
          <a:xfrm>
            <a:off x="4874100" y="2945600"/>
            <a:ext cx="40389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3"/>
          <p:cNvSpPr/>
          <p:nvPr/>
        </p:nvSpPr>
        <p:spPr>
          <a:xfrm>
            <a:off x="6487150" y="701775"/>
            <a:ext cx="2233800" cy="154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4: horizontal pod autoscaling (hpa)</a:t>
            </a:r>
            <a:endParaRPr i="1" sz="1400"/>
          </a:p>
        </p:txBody>
      </p:sp>
      <p:pic>
        <p:nvPicPr>
          <p:cNvPr id="905" name="Google Shape;905;p113"/>
          <p:cNvPicPr preferRelativeResize="0"/>
          <p:nvPr/>
        </p:nvPicPr>
        <p:blipFill>
          <a:blip r:embed="rId3">
            <a:alphaModFix/>
          </a:blip>
          <a:stretch>
            <a:fillRect/>
          </a:stretch>
        </p:blipFill>
        <p:spPr>
          <a:xfrm>
            <a:off x="2974800" y="567600"/>
            <a:ext cx="1219200" cy="1219200"/>
          </a:xfrm>
          <a:prstGeom prst="rect">
            <a:avLst/>
          </a:prstGeom>
          <a:noFill/>
          <a:ln>
            <a:noFill/>
          </a:ln>
        </p:spPr>
      </p:pic>
      <p:pic>
        <p:nvPicPr>
          <p:cNvPr id="906" name="Google Shape;906;p113"/>
          <p:cNvPicPr preferRelativeResize="0"/>
          <p:nvPr/>
        </p:nvPicPr>
        <p:blipFill>
          <a:blip r:embed="rId4">
            <a:alphaModFix/>
          </a:blip>
          <a:stretch>
            <a:fillRect/>
          </a:stretch>
        </p:blipFill>
        <p:spPr>
          <a:xfrm>
            <a:off x="6496875" y="832850"/>
            <a:ext cx="865600" cy="865600"/>
          </a:xfrm>
          <a:prstGeom prst="rect">
            <a:avLst/>
          </a:prstGeom>
          <a:noFill/>
          <a:ln>
            <a:noFill/>
          </a:ln>
        </p:spPr>
      </p:pic>
      <p:pic>
        <p:nvPicPr>
          <p:cNvPr id="907" name="Google Shape;907;p113"/>
          <p:cNvPicPr preferRelativeResize="0"/>
          <p:nvPr/>
        </p:nvPicPr>
        <p:blipFill>
          <a:blip r:embed="rId5">
            <a:alphaModFix/>
          </a:blip>
          <a:stretch>
            <a:fillRect/>
          </a:stretch>
        </p:blipFill>
        <p:spPr>
          <a:xfrm>
            <a:off x="3119375" y="3145475"/>
            <a:ext cx="1219200" cy="1219200"/>
          </a:xfrm>
          <a:prstGeom prst="rect">
            <a:avLst/>
          </a:prstGeom>
          <a:noFill/>
          <a:ln>
            <a:noFill/>
          </a:ln>
        </p:spPr>
      </p:pic>
      <p:pic>
        <p:nvPicPr>
          <p:cNvPr id="908" name="Google Shape;908;p113"/>
          <p:cNvPicPr preferRelativeResize="0"/>
          <p:nvPr/>
        </p:nvPicPr>
        <p:blipFill>
          <a:blip r:embed="rId6">
            <a:alphaModFix/>
          </a:blip>
          <a:stretch>
            <a:fillRect/>
          </a:stretch>
        </p:blipFill>
        <p:spPr>
          <a:xfrm>
            <a:off x="1481225" y="3145475"/>
            <a:ext cx="1219200" cy="1219200"/>
          </a:xfrm>
          <a:prstGeom prst="rect">
            <a:avLst/>
          </a:prstGeom>
          <a:noFill/>
          <a:ln>
            <a:noFill/>
          </a:ln>
        </p:spPr>
      </p:pic>
      <p:pic>
        <p:nvPicPr>
          <p:cNvPr id="909" name="Google Shape;909;p113"/>
          <p:cNvPicPr preferRelativeResize="0"/>
          <p:nvPr/>
        </p:nvPicPr>
        <p:blipFill>
          <a:blip r:embed="rId7">
            <a:alphaModFix/>
          </a:blip>
          <a:stretch>
            <a:fillRect/>
          </a:stretch>
        </p:blipFill>
        <p:spPr>
          <a:xfrm>
            <a:off x="4973175" y="3145475"/>
            <a:ext cx="1219200" cy="1219200"/>
          </a:xfrm>
          <a:prstGeom prst="rect">
            <a:avLst/>
          </a:prstGeom>
          <a:noFill/>
          <a:ln>
            <a:noFill/>
          </a:ln>
        </p:spPr>
      </p:pic>
      <p:pic>
        <p:nvPicPr>
          <p:cNvPr id="910" name="Google Shape;910;p113"/>
          <p:cNvPicPr preferRelativeResize="0"/>
          <p:nvPr/>
        </p:nvPicPr>
        <p:blipFill>
          <a:blip r:embed="rId7">
            <a:alphaModFix/>
          </a:blip>
          <a:stretch>
            <a:fillRect/>
          </a:stretch>
        </p:blipFill>
        <p:spPr>
          <a:xfrm>
            <a:off x="6295675" y="3145475"/>
            <a:ext cx="1219200" cy="1219200"/>
          </a:xfrm>
          <a:prstGeom prst="rect">
            <a:avLst/>
          </a:prstGeom>
          <a:noFill/>
          <a:ln>
            <a:noFill/>
          </a:ln>
        </p:spPr>
      </p:pic>
      <p:cxnSp>
        <p:nvCxnSpPr>
          <p:cNvPr id="911" name="Google Shape;911;p113"/>
          <p:cNvCxnSpPr>
            <a:stCxn id="906" idx="1"/>
            <a:endCxn id="905" idx="3"/>
          </p:cNvCxnSpPr>
          <p:nvPr/>
        </p:nvCxnSpPr>
        <p:spPr>
          <a:xfrm rot="10800000">
            <a:off x="4194075" y="1177150"/>
            <a:ext cx="2302800" cy="88500"/>
          </a:xfrm>
          <a:prstGeom prst="straightConnector1">
            <a:avLst/>
          </a:prstGeom>
          <a:noFill/>
          <a:ln cap="flat" cmpd="sng" w="9525">
            <a:solidFill>
              <a:schemeClr val="dk2"/>
            </a:solidFill>
            <a:prstDash val="solid"/>
            <a:round/>
            <a:headEnd len="med" w="med" type="none"/>
            <a:tailEnd len="med" w="med" type="triangle"/>
          </a:ln>
        </p:spPr>
      </p:cxnSp>
      <p:sp>
        <p:nvSpPr>
          <p:cNvPr id="912" name="Google Shape;912;p113"/>
          <p:cNvSpPr txBox="1"/>
          <p:nvPr/>
        </p:nvSpPr>
        <p:spPr>
          <a:xfrm>
            <a:off x="4248975" y="646650"/>
            <a:ext cx="31665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Get / Check metrics</a:t>
            </a:r>
            <a:br>
              <a:rPr lang="en">
                <a:latin typeface="Roboto"/>
                <a:ea typeface="Roboto"/>
                <a:cs typeface="Roboto"/>
                <a:sym typeface="Roboto"/>
              </a:rPr>
            </a:br>
            <a:r>
              <a:rPr lang="en">
                <a:latin typeface="Roboto"/>
                <a:ea typeface="Roboto"/>
                <a:cs typeface="Roboto"/>
                <a:sym typeface="Roboto"/>
              </a:rPr>
              <a:t>every 30 seconds (default)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13" name="Google Shape;913;p113"/>
          <p:cNvSpPr txBox="1"/>
          <p:nvPr/>
        </p:nvSpPr>
        <p:spPr>
          <a:xfrm>
            <a:off x="2219150" y="1809363"/>
            <a:ext cx="16404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Threshold met?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914" name="Google Shape;914;p113"/>
          <p:cNvCxnSpPr>
            <a:stCxn id="905" idx="2"/>
            <a:endCxn id="908" idx="0"/>
          </p:cNvCxnSpPr>
          <p:nvPr/>
        </p:nvCxnSpPr>
        <p:spPr>
          <a:xfrm flipH="1">
            <a:off x="2090700" y="1786800"/>
            <a:ext cx="1493700" cy="1358700"/>
          </a:xfrm>
          <a:prstGeom prst="straightConnector1">
            <a:avLst/>
          </a:prstGeom>
          <a:noFill/>
          <a:ln cap="flat" cmpd="sng" w="9525">
            <a:solidFill>
              <a:schemeClr val="dk2"/>
            </a:solidFill>
            <a:prstDash val="solid"/>
            <a:round/>
            <a:headEnd len="med" w="med" type="none"/>
            <a:tailEnd len="med" w="med" type="triangle"/>
          </a:ln>
        </p:spPr>
      </p:cxnSp>
      <p:sp>
        <p:nvSpPr>
          <p:cNvPr id="915" name="Google Shape;915;p113"/>
          <p:cNvSpPr txBox="1"/>
          <p:nvPr/>
        </p:nvSpPr>
        <p:spPr>
          <a:xfrm>
            <a:off x="73900" y="2420075"/>
            <a:ext cx="33234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ask deployment to change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number of replicas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16" name="Google Shape;916;p113"/>
          <p:cNvSpPr txBox="1"/>
          <p:nvPr/>
        </p:nvSpPr>
        <p:spPr>
          <a:xfrm>
            <a:off x="3618000" y="2470875"/>
            <a:ext cx="19251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4</a:t>
            </a:r>
            <a:r>
              <a:rPr lang="en">
                <a:latin typeface="Roboto"/>
                <a:ea typeface="Roboto"/>
                <a:cs typeface="Roboto"/>
                <a:sym typeface="Roboto"/>
              </a:rPr>
              <a:t>- deploy new pods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917" name="Google Shape;917;p113"/>
          <p:cNvCxnSpPr>
            <a:stCxn id="916" idx="1"/>
          </p:cNvCxnSpPr>
          <p:nvPr/>
        </p:nvCxnSpPr>
        <p:spPr>
          <a:xfrm>
            <a:off x="3618000" y="2737875"/>
            <a:ext cx="41700" cy="361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13"/>
          <p:cNvCxnSpPr>
            <a:endCxn id="907" idx="1"/>
          </p:cNvCxnSpPr>
          <p:nvPr/>
        </p:nvCxnSpPr>
        <p:spPr>
          <a:xfrm>
            <a:off x="2700575" y="3755075"/>
            <a:ext cx="418800" cy="0"/>
          </a:xfrm>
          <a:prstGeom prst="straightConnector1">
            <a:avLst/>
          </a:prstGeom>
          <a:noFill/>
          <a:ln cap="flat" cmpd="sng" w="9525">
            <a:solidFill>
              <a:schemeClr val="dk2"/>
            </a:solidFill>
            <a:prstDash val="solid"/>
            <a:round/>
            <a:headEnd len="med" w="med" type="none"/>
            <a:tailEnd len="med" w="med" type="triangle"/>
          </a:ln>
        </p:spPr>
      </p:cxnSp>
      <p:cxnSp>
        <p:nvCxnSpPr>
          <p:cNvPr id="919" name="Google Shape;919;p113"/>
          <p:cNvCxnSpPr>
            <a:stCxn id="907" idx="3"/>
            <a:endCxn id="909" idx="1"/>
          </p:cNvCxnSpPr>
          <p:nvPr/>
        </p:nvCxnSpPr>
        <p:spPr>
          <a:xfrm>
            <a:off x="4338575" y="3755075"/>
            <a:ext cx="634500" cy="0"/>
          </a:xfrm>
          <a:prstGeom prst="straightConnector1">
            <a:avLst/>
          </a:prstGeom>
          <a:noFill/>
          <a:ln cap="flat" cmpd="sng" w="9525">
            <a:solidFill>
              <a:schemeClr val="dk2"/>
            </a:solidFill>
            <a:prstDash val="solid"/>
            <a:round/>
            <a:headEnd len="med" w="med" type="none"/>
            <a:tailEnd len="med" w="med" type="triangle"/>
          </a:ln>
        </p:spPr>
      </p:cxnSp>
      <p:sp>
        <p:nvSpPr>
          <p:cNvPr id="920" name="Google Shape;920;p113"/>
          <p:cNvSpPr txBox="1"/>
          <p:nvPr/>
        </p:nvSpPr>
        <p:spPr>
          <a:xfrm>
            <a:off x="6711025" y="1809375"/>
            <a:ext cx="19251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r>
              <a:rPr lang="en">
                <a:latin typeface="Roboto"/>
                <a:ea typeface="Roboto"/>
                <a:cs typeface="Roboto"/>
                <a:sym typeface="Roboto"/>
              </a:rPr>
              <a:t>- metrics-server pod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921" name="Google Shape;921;p113"/>
          <p:cNvPicPr preferRelativeResize="0"/>
          <p:nvPr/>
        </p:nvPicPr>
        <p:blipFill>
          <a:blip r:embed="rId7">
            <a:alphaModFix/>
          </a:blip>
          <a:stretch>
            <a:fillRect/>
          </a:stretch>
        </p:blipFill>
        <p:spPr>
          <a:xfrm>
            <a:off x="7819375" y="832850"/>
            <a:ext cx="865600" cy="865600"/>
          </a:xfrm>
          <a:prstGeom prst="rect">
            <a:avLst/>
          </a:prstGeom>
          <a:noFill/>
          <a:ln>
            <a:noFill/>
          </a:ln>
        </p:spPr>
      </p:pic>
      <p:cxnSp>
        <p:nvCxnSpPr>
          <p:cNvPr id="922" name="Google Shape;922;p113"/>
          <p:cNvCxnSpPr>
            <a:stCxn id="921" idx="1"/>
            <a:endCxn id="906" idx="3"/>
          </p:cNvCxnSpPr>
          <p:nvPr/>
        </p:nvCxnSpPr>
        <p:spPr>
          <a:xfrm rot="10800000">
            <a:off x="7362475" y="1265650"/>
            <a:ext cx="456900" cy="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p113"/>
          <p:cNvCxnSpPr>
            <a:stCxn id="921" idx="2"/>
            <a:endCxn id="920" idx="0"/>
          </p:cNvCxnSpPr>
          <p:nvPr/>
        </p:nvCxnSpPr>
        <p:spPr>
          <a:xfrm flipH="1">
            <a:off x="7673475" y="1698450"/>
            <a:ext cx="578700" cy="111000"/>
          </a:xfrm>
          <a:prstGeom prst="straightConnector1">
            <a:avLst/>
          </a:prstGeom>
          <a:noFill/>
          <a:ln cap="flat" cmpd="sng" w="9525">
            <a:solidFill>
              <a:schemeClr val="dk2"/>
            </a:solidFill>
            <a:prstDash val="solid"/>
            <a:round/>
            <a:headEnd len="med" w="med" type="none"/>
            <a:tailEnd len="med" w="med" type="none"/>
          </a:ln>
        </p:spPr>
      </p:cxnSp>
      <p:sp>
        <p:nvSpPr>
          <p:cNvPr id="924" name="Google Shape;924;p113"/>
          <p:cNvSpPr txBox="1"/>
          <p:nvPr/>
        </p:nvSpPr>
        <p:spPr>
          <a:xfrm>
            <a:off x="7490325" y="3619775"/>
            <a:ext cx="1523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another pod?</a:t>
            </a:r>
            <a:endParaRPr>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1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4: horizontal pod autoscaling (hpa)</a:t>
            </a:r>
            <a:endParaRPr i="1" sz="1400"/>
          </a:p>
        </p:txBody>
      </p:sp>
      <p:sp>
        <p:nvSpPr>
          <p:cNvPr id="931" name="Google Shape;931;p114"/>
          <p:cNvSpPr txBox="1"/>
          <p:nvPr/>
        </p:nvSpPr>
        <p:spPr>
          <a:xfrm>
            <a:off x="97375" y="557675"/>
            <a:ext cx="8763300" cy="448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 GKE:</a:t>
            </a:r>
            <a:br>
              <a:rPr lang="en"/>
            </a:br>
            <a:endParaRPr/>
          </a:p>
          <a:p>
            <a:pPr indent="0" lvl="0" marL="0" rtl="0" algn="l">
              <a:spcBef>
                <a:spcPts val="0"/>
              </a:spcBef>
              <a:spcAft>
                <a:spcPts val="0"/>
              </a:spcAft>
              <a:buNone/>
            </a:pPr>
            <a:r>
              <a:rPr lang="en"/>
              <a:t>kubectl run ghost --image=ghost:0.9 </a:t>
            </a:r>
            <a:r>
              <a:rPr b="1" lang="en"/>
              <a:t>--requests="cpu=100m"</a:t>
            </a:r>
            <a:endParaRPr b="1"/>
          </a:p>
          <a:p>
            <a:pPr indent="0" lvl="0" marL="0" rtl="0" algn="l">
              <a:spcBef>
                <a:spcPts val="0"/>
              </a:spcBef>
              <a:spcAft>
                <a:spcPts val="0"/>
              </a:spcAft>
              <a:buNone/>
            </a:pPr>
            <a:r>
              <a:rPr lang="en"/>
              <a:t>k expose deployment ghost --port=2368 --type=LoadBalancer</a:t>
            </a:r>
            <a:endParaRPr/>
          </a:p>
          <a:p>
            <a:pPr indent="0" lvl="0" marL="0" rtl="0" algn="l">
              <a:spcBef>
                <a:spcPts val="0"/>
              </a:spcBef>
              <a:spcAft>
                <a:spcPts val="0"/>
              </a:spcAft>
              <a:buNone/>
            </a:pPr>
            <a:r>
              <a:rPr lang="en"/>
              <a:t>k autoscale deployment ghost --min=1 --max=4 --cpu-percent=10</a:t>
            </a:r>
            <a:endParaRPr/>
          </a:p>
          <a:p>
            <a:pPr indent="0" lvl="0" marL="0" rtl="0" algn="l">
              <a:spcBef>
                <a:spcPts val="0"/>
              </a:spcBef>
              <a:spcAft>
                <a:spcPts val="0"/>
              </a:spcAft>
              <a:buNone/>
            </a:pPr>
            <a:r>
              <a:rPr lang="en"/>
              <a:t>export loadbalancer_ip=$(k get svc -o wide | grep ghost | awk '{print $4}')</a:t>
            </a:r>
            <a:endParaRPr/>
          </a:p>
          <a:p>
            <a:pPr indent="0" lvl="0" marL="0" rtl="0" algn="l">
              <a:spcBef>
                <a:spcPts val="0"/>
              </a:spcBef>
              <a:spcAft>
                <a:spcPts val="0"/>
              </a:spcAft>
              <a:buNone/>
            </a:pPr>
            <a:r>
              <a:rPr lang="en"/>
              <a:t>while true; do curl http://$loadbalancer_ip:2368/ ; done</a:t>
            </a:r>
            <a:endParaRPr/>
          </a:p>
          <a:p>
            <a:pPr indent="0" lvl="0" marL="0" rtl="0" algn="l">
              <a:spcBef>
                <a:spcPts val="0"/>
              </a:spcBef>
              <a:spcAft>
                <a:spcPts val="0"/>
              </a:spcAft>
              <a:buNone/>
            </a:pPr>
            <a:r>
              <a:rPr lang="en"/>
              <a:t>k get hpa -w</a:t>
            </a:r>
            <a:endParaRPr/>
          </a:p>
          <a:p>
            <a:pPr indent="0" lvl="0" marL="0" rtl="0" algn="l">
              <a:spcBef>
                <a:spcPts val="0"/>
              </a:spcBef>
              <a:spcAft>
                <a:spcPts val="0"/>
              </a:spcAft>
              <a:buNone/>
            </a:pPr>
            <a:r>
              <a:rPr lang="en"/>
              <a:t>k describe hpa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On Minikube (hpa doesn’t work for now on minikube → </a:t>
            </a:r>
            <a:r>
              <a:rPr lang="en">
                <a:solidFill>
                  <a:srgbClr val="FF0000"/>
                </a:solidFill>
              </a:rPr>
              <a:t>bug</a:t>
            </a:r>
            <a:r>
              <a:rPr lang="en"/>
              <a:t>??)</a:t>
            </a:r>
            <a:br>
              <a:rPr lang="en"/>
            </a:br>
            <a:endParaRPr/>
          </a:p>
          <a:p>
            <a:pPr indent="0" lvl="0" marL="0" rtl="0" algn="l">
              <a:spcBef>
                <a:spcPts val="0"/>
              </a:spcBef>
              <a:spcAft>
                <a:spcPts val="0"/>
              </a:spcAft>
              <a:buNone/>
            </a:pPr>
            <a:r>
              <a:rPr lang="en"/>
              <a:t>minikube addons enable heapster</a:t>
            </a:r>
            <a:endParaRPr/>
          </a:p>
          <a:p>
            <a:pPr indent="0" lvl="0" marL="0" rtl="0" algn="l">
              <a:spcBef>
                <a:spcPts val="0"/>
              </a:spcBef>
              <a:spcAft>
                <a:spcPts val="0"/>
              </a:spcAft>
              <a:buNone/>
            </a:pPr>
            <a:r>
              <a:rPr lang="en"/>
              <a:t>kubectl run ghost --image=ghost:0.9 </a:t>
            </a:r>
            <a:r>
              <a:rPr b="1" lang="en"/>
              <a:t>--requests="cpu=100m"</a:t>
            </a:r>
            <a:endParaRPr b="1"/>
          </a:p>
          <a:p>
            <a:pPr indent="0" lvl="0" marL="0" rtl="0" algn="l">
              <a:spcBef>
                <a:spcPts val="0"/>
              </a:spcBef>
              <a:spcAft>
                <a:spcPts val="0"/>
              </a:spcAft>
              <a:buNone/>
            </a:pPr>
            <a:r>
              <a:rPr lang="en"/>
              <a:t>k expose deployment ghost --port=2368 --type=NodePort --external-ip=$(minikube ip)</a:t>
            </a:r>
            <a:endParaRPr/>
          </a:p>
          <a:p>
            <a:pPr indent="0" lvl="0" marL="0" rtl="0" algn="l">
              <a:spcBef>
                <a:spcPts val="0"/>
              </a:spcBef>
              <a:spcAft>
                <a:spcPts val="0"/>
              </a:spcAft>
              <a:buNone/>
            </a:pPr>
            <a:r>
              <a:rPr lang="en"/>
              <a:t>k autoscale deployment ghost --min=1 --max=4 --cpu-percent=10</a:t>
            </a:r>
            <a:endParaRPr/>
          </a:p>
          <a:p>
            <a:pPr indent="0" lvl="0" marL="0" rtl="0" algn="l">
              <a:spcBef>
                <a:spcPts val="0"/>
              </a:spcBef>
              <a:spcAft>
                <a:spcPts val="0"/>
              </a:spcAft>
              <a:buNone/>
            </a:pPr>
            <a:r>
              <a:rPr lang="en"/>
              <a:t>while true; do curl http://$(minikube ip):2368/ ; done</a:t>
            </a:r>
            <a:endParaRPr/>
          </a:p>
          <a:p>
            <a:pPr indent="0" lvl="0" marL="0" rtl="0" algn="l">
              <a:spcBef>
                <a:spcPts val="0"/>
              </a:spcBef>
              <a:spcAft>
                <a:spcPts val="0"/>
              </a:spcAft>
              <a:buNone/>
            </a:pPr>
            <a:r>
              <a:rPr lang="en"/>
              <a:t>k get hpa -w</a:t>
            </a:r>
            <a:endParaRPr/>
          </a:p>
          <a:p>
            <a:pPr indent="0" lvl="0" marL="0" rtl="0" algn="l">
              <a:spcBef>
                <a:spcPts val="0"/>
              </a:spcBef>
              <a:spcAft>
                <a:spcPts val="0"/>
              </a:spcAft>
              <a:buNone/>
            </a:pPr>
            <a:r>
              <a:rPr lang="en"/>
              <a:t>k describe hpa</a:t>
            </a:r>
            <a:endParaRPr/>
          </a:p>
          <a:p>
            <a:pPr indent="0" lvl="0" marL="0" rtl="0" algn="l">
              <a:spcBef>
                <a:spcPts val="0"/>
              </a:spcBef>
              <a:spcAft>
                <a:spcPts val="0"/>
              </a:spcAft>
              <a:buNone/>
            </a:pPr>
            <a:r>
              <a:rPr lang="en"/>
              <a:t>→ </a:t>
            </a:r>
            <a:r>
              <a:rPr lang="en">
                <a:solidFill>
                  <a:srgbClr val="FF0000"/>
                </a:solidFill>
              </a:rPr>
              <a:t>unable to get metrics for resource cpu</a:t>
            </a:r>
            <a:endParaRPr>
              <a:solidFill>
                <a:srgbClr val="FF0000"/>
              </a:solidFill>
            </a:endParaRPr>
          </a:p>
          <a:p>
            <a:pPr indent="0" lvl="0" marL="0" rtl="0" algn="l">
              <a:spcBef>
                <a:spcPts val="0"/>
              </a:spcBef>
              <a:spcAft>
                <a:spcPts val="0"/>
              </a:spcAft>
              <a:buNone/>
            </a:pPr>
            <a:br>
              <a:rPr lang="en"/>
            </a:b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1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1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5: deploying replicated stateful applications</a:t>
            </a:r>
            <a:endParaRPr i="1" sz="1400"/>
          </a:p>
        </p:txBody>
      </p:sp>
      <p:sp>
        <p:nvSpPr>
          <p:cNvPr id="938" name="Google Shape;938;p115"/>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gcloud compute disks create --size=1GiB --zone=us-central1-a pv-a</a:t>
            </a:r>
            <a:endParaRPr/>
          </a:p>
          <a:p>
            <a:pPr indent="0" lvl="0" marL="0" rtl="0" algn="l">
              <a:spcBef>
                <a:spcPts val="0"/>
              </a:spcBef>
              <a:spcAft>
                <a:spcPts val="0"/>
              </a:spcAft>
              <a:buNone/>
            </a:pPr>
            <a:r>
              <a:rPr lang="en"/>
              <a:t>gcloud compute disks create --size=1GiB --zone=us-central1-a  pv-b</a:t>
            </a:r>
            <a:endParaRPr/>
          </a:p>
          <a:p>
            <a:pPr indent="0" lvl="0" marL="0" rtl="0" algn="l">
              <a:spcBef>
                <a:spcPts val="0"/>
              </a:spcBef>
              <a:spcAft>
                <a:spcPts val="0"/>
              </a:spcAft>
              <a:buNone/>
            </a:pPr>
            <a:r>
              <a:rPr lang="en"/>
              <a:t>gcloud compute disks create --size=1GiB --zone=us-central1-a  pv-c</a:t>
            </a:r>
            <a:endParaRPr/>
          </a:p>
          <a:p>
            <a:pPr indent="0" lvl="0" marL="0" rtl="0" algn="l">
              <a:spcBef>
                <a:spcPts val="0"/>
              </a:spcBef>
              <a:spcAft>
                <a:spcPts val="0"/>
              </a:spcAft>
              <a:buNone/>
            </a:pPr>
            <a:r>
              <a:rPr lang="en"/>
              <a:t>k create -f persistent-volumes-gcepd.yaml</a:t>
            </a:r>
            <a:endParaRPr/>
          </a:p>
          <a:p>
            <a:pPr indent="0" lvl="0" marL="0" rtl="0" algn="l">
              <a:spcBef>
                <a:spcPts val="0"/>
              </a:spcBef>
              <a:spcAft>
                <a:spcPts val="0"/>
              </a:spcAft>
              <a:buNone/>
            </a:pPr>
            <a:r>
              <a:rPr lang="en"/>
              <a:t>k create -f kubia-service-headless.yaml</a:t>
            </a:r>
            <a:endParaRPr/>
          </a:p>
          <a:p>
            <a:pPr indent="0" lvl="0" marL="0" rtl="0" algn="l">
              <a:spcBef>
                <a:spcPts val="0"/>
              </a:spcBef>
              <a:spcAft>
                <a:spcPts val="0"/>
              </a:spcAft>
              <a:buNone/>
            </a:pPr>
            <a:r>
              <a:rPr lang="en"/>
              <a:t>k create -f kubia-statefulset.yaml</a:t>
            </a:r>
            <a:endParaRPr/>
          </a:p>
          <a:p>
            <a:pPr indent="0" lvl="0" marL="0" rtl="0" algn="l">
              <a:spcBef>
                <a:spcPts val="0"/>
              </a:spcBef>
              <a:spcAft>
                <a:spcPts val="0"/>
              </a:spcAft>
              <a:buNone/>
            </a:pPr>
            <a:r>
              <a:rPr lang="en"/>
              <a:t>k get po</a:t>
            </a:r>
            <a:endParaRPr/>
          </a:p>
          <a:p>
            <a:pPr indent="0" lvl="0" marL="0" rtl="0" algn="l">
              <a:spcBef>
                <a:spcPts val="0"/>
              </a:spcBef>
              <a:spcAft>
                <a:spcPts val="0"/>
              </a:spcAft>
              <a:buNone/>
            </a:pPr>
            <a:r>
              <a:rPr lang="en"/>
              <a:t>k get po kubia-0 -o yaml</a:t>
            </a:r>
            <a:endParaRPr/>
          </a:p>
          <a:p>
            <a:pPr indent="0" lvl="0" marL="0" rtl="0" algn="l">
              <a:spcBef>
                <a:spcPts val="0"/>
              </a:spcBef>
              <a:spcAft>
                <a:spcPts val="0"/>
              </a:spcAft>
              <a:buNone/>
            </a:pPr>
            <a:r>
              <a:rPr lang="en"/>
              <a:t>k get pvc</a:t>
            </a:r>
            <a:endParaRPr/>
          </a:p>
          <a:p>
            <a:pPr indent="0" lvl="0" marL="0" rtl="0" algn="l">
              <a:spcBef>
                <a:spcPts val="0"/>
              </a:spcBef>
              <a:spcAft>
                <a:spcPts val="0"/>
              </a:spcAft>
              <a:buNone/>
            </a:pPr>
            <a:r>
              <a:rPr lang="en"/>
              <a:t>k proxy</a:t>
            </a:r>
            <a:endParaRPr/>
          </a:p>
          <a:p>
            <a:pPr indent="0" lvl="0" marL="0" rtl="0" algn="l">
              <a:spcBef>
                <a:spcPts val="0"/>
              </a:spcBef>
              <a:spcAft>
                <a:spcPts val="0"/>
              </a:spcAft>
              <a:buNone/>
            </a:pPr>
            <a:r>
              <a:rPr lang="en"/>
              <a:t>k create -f kubia-service-public.yaml</a:t>
            </a:r>
            <a:endParaRPr/>
          </a:p>
          <a:p>
            <a:pPr indent="0" lvl="0" marL="0" rtl="0" algn="l">
              <a:spcBef>
                <a:spcPts val="0"/>
              </a:spcBef>
              <a:spcAft>
                <a:spcPts val="0"/>
              </a:spcAft>
              <a:buNone/>
            </a:pPr>
            <a:r>
              <a:rPr lang="en"/>
              <a:t>k proxy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939" name="Google Shape;939;p115"/>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 This example is from the Chapter 10 of the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sz="1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1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6: Play with RBAC</a:t>
            </a:r>
            <a:endParaRPr i="1" sz="1400"/>
          </a:p>
        </p:txBody>
      </p:sp>
      <p:sp>
        <p:nvSpPr>
          <p:cNvPr id="946" name="Google Shape;946;p116"/>
          <p:cNvSpPr txBox="1"/>
          <p:nvPr/>
        </p:nvSpPr>
        <p:spPr>
          <a:xfrm>
            <a:off x="106575" y="483400"/>
            <a:ext cx="8763300" cy="44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minikube stop</a:t>
            </a:r>
            <a:endParaRPr/>
          </a:p>
          <a:p>
            <a:pPr indent="0" lvl="0" marL="0" rtl="0" algn="l">
              <a:spcBef>
                <a:spcPts val="0"/>
              </a:spcBef>
              <a:spcAft>
                <a:spcPts val="0"/>
              </a:spcAft>
              <a:buNone/>
            </a:pPr>
            <a:r>
              <a:rPr lang="en"/>
              <a:t>minikube start --extra-config=apiserver.Authorization.Mode=RBAC</a:t>
            </a:r>
            <a:endParaRPr/>
          </a:p>
          <a:p>
            <a:pPr indent="0" lvl="0" marL="0" rtl="0" algn="l">
              <a:spcBef>
                <a:spcPts val="0"/>
              </a:spcBef>
              <a:spcAft>
                <a:spcPts val="0"/>
              </a:spcAft>
              <a:buNone/>
            </a:pPr>
            <a:r>
              <a:rPr lang="en"/>
              <a:t>k create ns foo</a:t>
            </a:r>
            <a:endParaRPr/>
          </a:p>
          <a:p>
            <a:pPr indent="0" lvl="0" marL="0" rtl="0" algn="l">
              <a:spcBef>
                <a:spcPts val="0"/>
              </a:spcBef>
              <a:spcAft>
                <a:spcPts val="0"/>
              </a:spcAft>
              <a:buNone/>
            </a:pPr>
            <a:r>
              <a:rPr lang="en"/>
              <a:t>k create ns bar</a:t>
            </a:r>
            <a:endParaRPr/>
          </a:p>
          <a:p>
            <a:pPr indent="0" lvl="0" marL="0" rtl="0" algn="l">
              <a:spcBef>
                <a:spcPts val="0"/>
              </a:spcBef>
              <a:spcAft>
                <a:spcPts val="0"/>
              </a:spcAft>
              <a:buNone/>
            </a:pPr>
            <a:r>
              <a:rPr lang="en"/>
              <a:t>k run test --image=luksa/kubectl-proxy -n foo</a:t>
            </a:r>
            <a:endParaRPr/>
          </a:p>
          <a:p>
            <a:pPr indent="0" lvl="0" marL="0" rtl="0" algn="l">
              <a:spcBef>
                <a:spcPts val="0"/>
              </a:spcBef>
              <a:spcAft>
                <a:spcPts val="0"/>
              </a:spcAft>
              <a:buNone/>
            </a:pPr>
            <a:r>
              <a:rPr lang="en"/>
              <a:t>k run test --image=luksa/kubectl-proxy -n bar</a:t>
            </a:r>
            <a:endParaRPr/>
          </a:p>
          <a:p>
            <a:pPr indent="0" lvl="0" marL="0" rtl="0" algn="l">
              <a:spcBef>
                <a:spcPts val="0"/>
              </a:spcBef>
              <a:spcAft>
                <a:spcPts val="0"/>
              </a:spcAft>
              <a:buNone/>
            </a:pPr>
            <a:r>
              <a:rPr lang="en"/>
              <a:t>k get po -n foo</a:t>
            </a:r>
            <a:endParaRPr/>
          </a:p>
          <a:p>
            <a:pPr indent="0" lvl="0" marL="0" rtl="0" algn="l">
              <a:spcBef>
                <a:spcPts val="0"/>
              </a:spcBef>
              <a:spcAft>
                <a:spcPts val="0"/>
              </a:spcAft>
              <a:buNone/>
            </a:pPr>
            <a:r>
              <a:rPr lang="en"/>
              <a:t>k get po -n bar</a:t>
            </a:r>
            <a:endParaRPr/>
          </a:p>
          <a:p>
            <a:pPr indent="0" lvl="0" marL="0" rtl="0" algn="l">
              <a:spcBef>
                <a:spcPts val="0"/>
              </a:spcBef>
              <a:spcAft>
                <a:spcPts val="0"/>
              </a:spcAft>
              <a:buNone/>
            </a:pPr>
            <a:r>
              <a:rPr lang="en"/>
              <a:t>k exec -it test-xxxxxxxxx-yyyyy -n foo sh</a:t>
            </a:r>
            <a:endParaRPr/>
          </a:p>
          <a:p>
            <a:pPr indent="0" lvl="0" marL="0" rtl="0" algn="l">
              <a:spcBef>
                <a:spcPts val="0"/>
              </a:spcBef>
              <a:spcAft>
                <a:spcPts val="0"/>
              </a:spcAft>
              <a:buNone/>
            </a:pPr>
            <a:r>
              <a:rPr lang="en"/>
              <a:t>k exec -it test-yyyyyyyyy-xxxxx -n bar sh</a:t>
            </a:r>
            <a:endParaRPr/>
          </a:p>
          <a:p>
            <a:pPr indent="0" lvl="0" marL="0" rtl="0" algn="l">
              <a:spcBef>
                <a:spcPts val="0"/>
              </a:spcBef>
              <a:spcAft>
                <a:spcPts val="0"/>
              </a:spcAft>
              <a:buNone/>
            </a:pPr>
            <a:r>
              <a:rPr lang="en"/>
              <a:t>curl localhost:8001/api/v1/namespaces/foo/services</a:t>
            </a:r>
            <a:endParaRPr/>
          </a:p>
          <a:p>
            <a:pPr indent="0" lvl="0" marL="0" rtl="0" algn="l">
              <a:spcBef>
                <a:spcPts val="0"/>
              </a:spcBef>
              <a:spcAft>
                <a:spcPts val="0"/>
              </a:spcAft>
              <a:buNone/>
            </a:pPr>
            <a:r>
              <a:rPr lang="en"/>
              <a:t>curl localhost:8001/api/v1/namespaces/bar/services</a:t>
            </a:r>
            <a:endParaRPr/>
          </a:p>
          <a:p>
            <a:pPr indent="0" lvl="0" marL="0" rtl="0" algn="l">
              <a:spcBef>
                <a:spcPts val="0"/>
              </a:spcBef>
              <a:spcAft>
                <a:spcPts val="0"/>
              </a:spcAft>
              <a:buNone/>
            </a:pPr>
            <a:r>
              <a:rPr lang="en"/>
              <a:t>cd Chapter12/</a:t>
            </a:r>
            <a:endParaRPr/>
          </a:p>
          <a:p>
            <a:pPr indent="0" lvl="0" marL="0" rtl="0" algn="l">
              <a:spcBef>
                <a:spcPts val="0"/>
              </a:spcBef>
              <a:spcAft>
                <a:spcPts val="0"/>
              </a:spcAft>
              <a:buNone/>
            </a:pPr>
            <a:r>
              <a:rPr lang="en"/>
              <a:t>cat service-reader.yaml</a:t>
            </a:r>
            <a:endParaRPr/>
          </a:p>
          <a:p>
            <a:pPr indent="0" lvl="0" marL="0" rtl="0" algn="l">
              <a:spcBef>
                <a:spcPts val="0"/>
              </a:spcBef>
              <a:spcAft>
                <a:spcPts val="0"/>
              </a:spcAft>
              <a:buNone/>
            </a:pPr>
            <a:r>
              <a:rPr lang="en"/>
              <a:t>k create -f service-reader.yaml -n foo</a:t>
            </a:r>
            <a:endParaRPr/>
          </a:p>
          <a:p>
            <a:pPr indent="0" lvl="0" marL="0" rtl="0" algn="l">
              <a:spcBef>
                <a:spcPts val="0"/>
              </a:spcBef>
              <a:spcAft>
                <a:spcPts val="0"/>
              </a:spcAft>
              <a:buNone/>
            </a:pPr>
            <a:r>
              <a:rPr lang="en"/>
              <a:t>k create role service-reader --verb=get --verb=list --resource=services -n bar</a:t>
            </a:r>
            <a:endParaRPr/>
          </a:p>
          <a:p>
            <a:pPr indent="0" lvl="0" marL="0" rtl="0" algn="l">
              <a:spcBef>
                <a:spcPts val="0"/>
              </a:spcBef>
              <a:spcAft>
                <a:spcPts val="0"/>
              </a:spcAft>
              <a:buNone/>
            </a:pPr>
            <a:r>
              <a:rPr lang="en"/>
              <a:t>k create rolebinding test --role=service-reader --serviceaccount=foo:default -n foo</a:t>
            </a:r>
            <a:endParaRPr/>
          </a:p>
          <a:p>
            <a:pPr indent="0" lvl="0" marL="0" rtl="0" algn="l">
              <a:spcBef>
                <a:spcPts val="0"/>
              </a:spcBef>
              <a:spcAft>
                <a:spcPts val="0"/>
              </a:spcAft>
              <a:buNone/>
            </a:pPr>
            <a:r>
              <a:rPr lang="en"/>
              <a:t>k create rolebinding test --role=service-reader --serviceaccount=bar:default -n bar</a:t>
            </a:r>
            <a:endParaRPr/>
          </a:p>
          <a:p>
            <a:pPr indent="0" lvl="0" marL="0" rtl="0" algn="l">
              <a:spcBef>
                <a:spcPts val="0"/>
              </a:spcBef>
              <a:spcAft>
                <a:spcPts val="0"/>
              </a:spcAft>
              <a:buNone/>
            </a:pPr>
            <a:r>
              <a:rPr lang="en"/>
              <a:t>k edit rolebinding test -n foo</a:t>
            </a:r>
            <a:endParaRPr/>
          </a:p>
          <a:p>
            <a:pPr indent="0" lvl="0" marL="0" rtl="0" algn="l">
              <a:spcBef>
                <a:spcPts val="0"/>
              </a:spcBef>
              <a:spcAft>
                <a:spcPts val="0"/>
              </a:spcAft>
              <a:buNone/>
            </a:pPr>
            <a:r>
              <a:rPr lang="en"/>
              <a:t>k edit rolebinding test -n bar</a:t>
            </a:r>
            <a:r>
              <a:rPr lang="en"/>
              <a:t>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947" name="Google Shape;947;p116"/>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 This example is from the Chapter 12 of the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1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Practical K8s Problems</a:t>
            </a:r>
            <a:endParaRPr sz="6000">
              <a:solidFill>
                <a:schemeClr val="lt1"/>
              </a:solidFill>
            </a:endParaRPr>
          </a:p>
        </p:txBody>
      </p:sp>
      <p:sp>
        <p:nvSpPr>
          <p:cNvPr id="953" name="Google Shape;953;p117"/>
          <p:cNvSpPr txBox="1"/>
          <p:nvPr/>
        </p:nvSpPr>
        <p:spPr>
          <a:xfrm>
            <a:off x="948750" y="3297975"/>
            <a:ext cx="72465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https://github.com/arashkaffamanesh/practical-kubernetes-problems</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18"/>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Tips &amp; Tricks</a:t>
            </a:r>
            <a:endParaRPr sz="6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1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a:t>
            </a:r>
            <a:endParaRPr i="1" sz="1400"/>
          </a:p>
        </p:txBody>
      </p:sp>
      <p:sp>
        <p:nvSpPr>
          <p:cNvPr id="965" name="Google Shape;965;p119"/>
          <p:cNvSpPr txBox="1"/>
          <p:nvPr/>
        </p:nvSpPr>
        <p:spPr>
          <a:xfrm>
            <a:off x="97375" y="557675"/>
            <a:ext cx="8759700" cy="45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List all Persistent Volumes sorted by their name</a:t>
            </a:r>
            <a:endParaRPr/>
          </a:p>
          <a:p>
            <a:pPr indent="-317500" lvl="1" marL="914400" rtl="0" algn="l">
              <a:spcBef>
                <a:spcPts val="0"/>
              </a:spcBef>
              <a:spcAft>
                <a:spcPts val="0"/>
              </a:spcAft>
              <a:buSzPts val="1400"/>
              <a:buChar char="○"/>
            </a:pPr>
            <a:r>
              <a:rPr lang="en"/>
              <a:t>kubectl get pv | grep -v NAME | sort -k 2 -rh</a:t>
            </a:r>
            <a:endParaRPr/>
          </a:p>
          <a:p>
            <a:pPr indent="-317500" lvl="0" marL="457200" rtl="0" algn="l">
              <a:spcBef>
                <a:spcPts val="0"/>
              </a:spcBef>
              <a:spcAft>
                <a:spcPts val="0"/>
              </a:spcAft>
              <a:buSzPts val="1400"/>
              <a:buChar char="●"/>
            </a:pPr>
            <a:r>
              <a:rPr lang="en"/>
              <a:t>Find which pod is taking max CPU</a:t>
            </a:r>
            <a:endParaRPr/>
          </a:p>
          <a:p>
            <a:pPr indent="-317500" lvl="1" marL="914400" rtl="0" algn="l">
              <a:spcBef>
                <a:spcPts val="0"/>
              </a:spcBef>
              <a:spcAft>
                <a:spcPts val="0"/>
              </a:spcAft>
              <a:buSzPts val="1400"/>
              <a:buChar char="○"/>
            </a:pPr>
            <a:r>
              <a:rPr lang="en"/>
              <a:t>kubectl top pod</a:t>
            </a:r>
            <a:endParaRPr/>
          </a:p>
          <a:p>
            <a:pPr indent="-317500" lvl="0" marL="457200" rtl="0" algn="l">
              <a:spcBef>
                <a:spcPts val="0"/>
              </a:spcBef>
              <a:spcAft>
                <a:spcPts val="0"/>
              </a:spcAft>
              <a:buSzPts val="1400"/>
              <a:buChar char="●"/>
            </a:pPr>
            <a:r>
              <a:rPr lang="en"/>
              <a:t>Find which node is taking max CPU</a:t>
            </a:r>
            <a:endParaRPr/>
          </a:p>
          <a:p>
            <a:pPr indent="-317500" lvl="1" marL="914400" rtl="0" algn="l">
              <a:spcBef>
                <a:spcPts val="0"/>
              </a:spcBef>
              <a:spcAft>
                <a:spcPts val="0"/>
              </a:spcAft>
              <a:buSzPts val="1400"/>
              <a:buChar char="○"/>
            </a:pPr>
            <a:r>
              <a:rPr lang="en"/>
              <a:t>kubectl top node</a:t>
            </a:r>
            <a:endParaRPr/>
          </a:p>
          <a:p>
            <a:pPr indent="-317500" lvl="0" marL="457200" marR="152400" rtl="0" algn="l">
              <a:lnSpc>
                <a:spcPct val="115000"/>
              </a:lnSpc>
              <a:spcBef>
                <a:spcPts val="0"/>
              </a:spcBef>
              <a:spcAft>
                <a:spcPts val="0"/>
              </a:spcAft>
              <a:buSzPts val="1400"/>
              <a:buChar char="●"/>
            </a:pPr>
            <a:r>
              <a:rPr lang="en"/>
              <a:t>Getting a Detailed Snapshot of the Cluster State</a:t>
            </a:r>
            <a:endParaRPr b="1" sz="1700">
              <a:solidFill>
                <a:srgbClr val="404040"/>
              </a:solidFill>
            </a:endParaRPr>
          </a:p>
          <a:p>
            <a:pPr indent="-317500" lvl="1" marL="914400" rtl="0" algn="l">
              <a:lnSpc>
                <a:spcPct val="115000"/>
              </a:lnSpc>
              <a:spcBef>
                <a:spcPts val="0"/>
              </a:spcBef>
              <a:spcAft>
                <a:spcPts val="0"/>
              </a:spcAft>
              <a:buSzPts val="1400"/>
              <a:buChar char="○"/>
            </a:pPr>
            <a:r>
              <a:rPr lang="en"/>
              <a:t>kubectl cluster-info dump --all-namespaces &gt; cluster-state</a:t>
            </a:r>
            <a:endParaRPr b="1" sz="1700">
              <a:solidFill>
                <a:srgbClr val="404040"/>
              </a:solidFill>
            </a:endParaRPr>
          </a:p>
          <a:p>
            <a:pPr indent="-317500" lvl="0" marL="457200" rtl="0" algn="l">
              <a:spcBef>
                <a:spcPts val="0"/>
              </a:spcBef>
              <a:spcAft>
                <a:spcPts val="0"/>
              </a:spcAft>
              <a:buSzPts val="1400"/>
              <a:buChar char="●"/>
            </a:pPr>
            <a:r>
              <a:rPr lang="en"/>
              <a:t>Save the manifest of a running pod</a:t>
            </a:r>
            <a:endParaRPr/>
          </a:p>
          <a:p>
            <a:pPr indent="-317500" lvl="1" marL="914400" rtl="0" algn="l">
              <a:lnSpc>
                <a:spcPct val="115000"/>
              </a:lnSpc>
              <a:spcBef>
                <a:spcPts val="0"/>
              </a:spcBef>
              <a:spcAft>
                <a:spcPts val="0"/>
              </a:spcAft>
              <a:buSzPts val="1400"/>
              <a:buChar char="○"/>
            </a:pPr>
            <a:r>
              <a:rPr lang="en"/>
              <a:t>kubectl get pod name -o yaml --export &gt; pod.yml</a:t>
            </a:r>
            <a:endParaRPr sz="1100"/>
          </a:p>
          <a:p>
            <a:pPr indent="-298450" lvl="0" marL="457200" rtl="0" algn="l">
              <a:spcBef>
                <a:spcPts val="0"/>
              </a:spcBef>
              <a:spcAft>
                <a:spcPts val="0"/>
              </a:spcAft>
              <a:buSzPts val="1100"/>
              <a:buChar char="●"/>
            </a:pPr>
            <a:r>
              <a:rPr lang="en"/>
              <a:t>Save the manifest of a running deployment</a:t>
            </a:r>
            <a:endParaRPr/>
          </a:p>
          <a:p>
            <a:pPr indent="-317500" lvl="1" marL="914400" rtl="0" algn="l">
              <a:lnSpc>
                <a:spcPct val="115000"/>
              </a:lnSpc>
              <a:spcBef>
                <a:spcPts val="0"/>
              </a:spcBef>
              <a:spcAft>
                <a:spcPts val="0"/>
              </a:spcAft>
              <a:buSzPts val="1400"/>
              <a:buChar char="○"/>
            </a:pPr>
            <a:r>
              <a:rPr lang="en"/>
              <a:t>kubectl get deploy name -o yaml --export &gt; deploy.yml</a:t>
            </a:r>
            <a:endParaRPr/>
          </a:p>
          <a:p>
            <a:pPr indent="-317500" lvl="0" marL="457200" rtl="0" algn="l">
              <a:spcBef>
                <a:spcPts val="0"/>
              </a:spcBef>
              <a:spcAft>
                <a:spcPts val="0"/>
              </a:spcAft>
              <a:buSzPts val="1400"/>
              <a:buChar char="●"/>
            </a:pPr>
            <a:r>
              <a:rPr lang="en"/>
              <a:t>Use dry-run to create a manifest for a deployment</a:t>
            </a:r>
            <a:endParaRPr/>
          </a:p>
          <a:p>
            <a:pPr indent="-317500" lvl="1" marL="914400" rtl="0" algn="l">
              <a:spcBef>
                <a:spcPts val="0"/>
              </a:spcBef>
              <a:spcAft>
                <a:spcPts val="0"/>
              </a:spcAft>
              <a:buSzPts val="1400"/>
              <a:buChar char="○"/>
            </a:pPr>
            <a:r>
              <a:rPr lang="en"/>
              <a:t>kubectl run ghost --image=ghost --restart=Always --expose --port=80 --output=yaml --dry-run &gt; ghost.yaml</a:t>
            </a:r>
            <a:endParaRPr/>
          </a:p>
          <a:p>
            <a:pPr indent="-317500" lvl="1" marL="914400" rtl="0" algn="l">
              <a:spcBef>
                <a:spcPts val="0"/>
              </a:spcBef>
              <a:spcAft>
                <a:spcPts val="0"/>
              </a:spcAft>
              <a:buSzPts val="1400"/>
              <a:buChar char="○"/>
            </a:pPr>
            <a:r>
              <a:rPr lang="en"/>
              <a:t>k apply -f ghost.yaml</a:t>
            </a:r>
            <a:endParaRPr/>
          </a:p>
          <a:p>
            <a:pPr indent="-317500" lvl="1" marL="914400" rtl="0" algn="l">
              <a:spcBef>
                <a:spcPts val="0"/>
              </a:spcBef>
              <a:spcAft>
                <a:spcPts val="0"/>
              </a:spcAft>
              <a:buSzPts val="1400"/>
              <a:buChar char="○"/>
            </a:pPr>
            <a:r>
              <a:rPr lang="en"/>
              <a:t>k get all</a:t>
            </a:r>
            <a:endParaRPr/>
          </a:p>
          <a:p>
            <a:pPr indent="-317500" lvl="0" marL="457200" rtl="0" algn="l">
              <a:spcBef>
                <a:spcPts val="0"/>
              </a:spcBef>
              <a:spcAft>
                <a:spcPts val="0"/>
              </a:spcAft>
              <a:buSzPts val="1400"/>
              <a:buChar char="●"/>
            </a:pPr>
            <a:r>
              <a:rPr lang="en"/>
              <a:t>Delete evicted pods</a:t>
            </a:r>
            <a:endParaRPr/>
          </a:p>
          <a:p>
            <a:pPr indent="-279400" lvl="1" marL="914400" marR="177800" rtl="0" algn="l">
              <a:lnSpc>
                <a:spcPct val="115000"/>
              </a:lnSpc>
              <a:spcBef>
                <a:spcPts val="0"/>
              </a:spcBef>
              <a:spcAft>
                <a:spcPts val="0"/>
              </a:spcAft>
              <a:buSzPts val="800"/>
              <a:buChar char="○"/>
            </a:pPr>
            <a:r>
              <a:rPr lang="en" sz="800">
                <a:solidFill>
                  <a:srgbClr val="333333"/>
                </a:solidFill>
                <a:highlight>
                  <a:srgbClr val="F8F8F8"/>
                </a:highlight>
                <a:latin typeface="Consolas"/>
                <a:ea typeface="Consolas"/>
                <a:cs typeface="Consolas"/>
                <a:sym typeface="Consolas"/>
              </a:rPr>
              <a:t>kubectl get po -A -o json | jq  '.items[] | select(.status.reason!=null) | select(.status.reason | contains("Evicted")) | "kubectl delete po \(.metadata.name) -n \(.metadata.namespace)"' | xargs -n 1 bash -c</a:t>
            </a:r>
            <a:br>
              <a:rPr lang="en" sz="800">
                <a:solidFill>
                  <a:srgbClr val="333333"/>
                </a:solidFill>
                <a:highlight>
                  <a:srgbClr val="F8F8F8"/>
                </a:highlight>
                <a:latin typeface="Consolas"/>
                <a:ea typeface="Consolas"/>
                <a:cs typeface="Consolas"/>
                <a:sym typeface="Consolas"/>
              </a:rPr>
            </a:br>
            <a:endParaRPr sz="8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2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(II)</a:t>
            </a:r>
            <a:endParaRPr i="1" sz="1400"/>
          </a:p>
        </p:txBody>
      </p:sp>
      <p:sp>
        <p:nvSpPr>
          <p:cNvPr id="972" name="Google Shape;972;p120"/>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Find all deployments which have no resource limits set</a:t>
            </a:r>
            <a:endParaRPr/>
          </a:p>
          <a:p>
            <a:pPr indent="-317500" lvl="1" marL="914400" rtl="0" algn="l">
              <a:spcBef>
                <a:spcPts val="0"/>
              </a:spcBef>
              <a:spcAft>
                <a:spcPts val="0"/>
              </a:spcAft>
              <a:buSzPts val="1400"/>
              <a:buChar char="○"/>
            </a:pPr>
            <a:r>
              <a:rPr lang="en"/>
              <a:t>kubectl get deploy -o json |</a:t>
            </a:r>
            <a:endParaRPr/>
          </a:p>
          <a:p>
            <a:pPr indent="0" lvl="0" marL="914400" rtl="0" algn="l">
              <a:spcBef>
                <a:spcPts val="400"/>
              </a:spcBef>
              <a:spcAft>
                <a:spcPts val="0"/>
              </a:spcAft>
              <a:buNone/>
            </a:pPr>
            <a:r>
              <a:rPr lang="en"/>
              <a:t>jq ".items[] | select(.spec.template.spec.containers[].resources.limits==null) | {DeploymentName:.metadata.name}"</a:t>
            </a:r>
            <a:endParaRPr/>
          </a:p>
          <a:p>
            <a:pPr indent="-317500" lvl="0" marL="457200" rtl="0" algn="l">
              <a:spcBef>
                <a:spcPts val="400"/>
              </a:spcBef>
              <a:spcAft>
                <a:spcPts val="0"/>
              </a:spcAft>
              <a:buSzPts val="1400"/>
              <a:buChar char="●"/>
            </a:pPr>
            <a:r>
              <a:rPr lang="en"/>
              <a:t>Create a yaml for a job</a:t>
            </a:r>
            <a:endParaRPr/>
          </a:p>
          <a:p>
            <a:pPr indent="-317500" lvl="1" marL="914400" rtl="0" algn="l">
              <a:spcBef>
                <a:spcPts val="0"/>
              </a:spcBef>
              <a:spcAft>
                <a:spcPts val="0"/>
              </a:spcAft>
              <a:buSzPts val="1400"/>
              <a:buChar char="○"/>
            </a:pPr>
            <a:r>
              <a:rPr lang="en"/>
              <a:t>kubectl run --generator=job/v1 test --image=nginx --dry-run -o yaml</a:t>
            </a:r>
            <a:endParaRPr/>
          </a:p>
          <a:p>
            <a:pPr indent="-317500" lvl="0" marL="457200" rtl="0" algn="l">
              <a:spcBef>
                <a:spcPts val="0"/>
              </a:spcBef>
              <a:spcAft>
                <a:spcPts val="0"/>
              </a:spcAft>
              <a:buSzPts val="1400"/>
              <a:buChar char="●"/>
            </a:pPr>
            <a:r>
              <a:rPr lang="en"/>
              <a:t>Find all pods in the cluster which are not running</a:t>
            </a:r>
            <a:endParaRPr/>
          </a:p>
          <a:p>
            <a:pPr indent="-317500" lvl="1" marL="914400" rtl="0" algn="l">
              <a:spcBef>
                <a:spcPts val="0"/>
              </a:spcBef>
              <a:spcAft>
                <a:spcPts val="0"/>
              </a:spcAft>
              <a:buSzPts val="1400"/>
              <a:buChar char="○"/>
            </a:pPr>
            <a:r>
              <a:rPr lang="en"/>
              <a:t>kubectl get pod --all-namespaces  -o json | jq  '.items[] | select(.status.phase!="Running") | [ .metadata.namespace,.metadata.name,.status.phase ] | join(":")'</a:t>
            </a:r>
            <a:endParaRPr>
              <a:solidFill>
                <a:srgbClr val="FF0000"/>
              </a:solidFill>
            </a:endParaRPr>
          </a:p>
          <a:p>
            <a:pPr indent="-317500" lvl="0" marL="457200" rtl="0" algn="l">
              <a:spcBef>
                <a:spcPts val="0"/>
              </a:spcBef>
              <a:spcAft>
                <a:spcPts val="0"/>
              </a:spcAft>
              <a:buSzPts val="1400"/>
              <a:buChar char="●"/>
            </a:pPr>
            <a:r>
              <a:rPr lang="en"/>
              <a:t>List the top 3 nodes with the highest CPU usage</a:t>
            </a:r>
            <a:endParaRPr/>
          </a:p>
          <a:p>
            <a:pPr indent="-317500" lvl="1" marL="914400" rtl="0" algn="l">
              <a:spcBef>
                <a:spcPts val="0"/>
              </a:spcBef>
              <a:spcAft>
                <a:spcPts val="0"/>
              </a:spcAft>
              <a:buSzPts val="1400"/>
              <a:buChar char="○"/>
            </a:pPr>
            <a:r>
              <a:rPr lang="en"/>
              <a:t>kubectl top nodes | sort --reverse --numeric -k 3 | head -n3</a:t>
            </a:r>
            <a:endParaRPr/>
          </a:p>
          <a:p>
            <a:pPr indent="-317500" lvl="0" marL="457200" rtl="0" algn="l">
              <a:spcBef>
                <a:spcPts val="0"/>
              </a:spcBef>
              <a:spcAft>
                <a:spcPts val="0"/>
              </a:spcAft>
              <a:buSzPts val="1400"/>
              <a:buChar char="●"/>
            </a:pPr>
            <a:r>
              <a:rPr lang="en"/>
              <a:t>List the top 3 nodes with the highest MEM usage</a:t>
            </a:r>
            <a:endParaRPr/>
          </a:p>
          <a:p>
            <a:pPr indent="-317500" lvl="1" marL="914400" rtl="0" algn="l">
              <a:spcBef>
                <a:spcPts val="0"/>
              </a:spcBef>
              <a:spcAft>
                <a:spcPts val="0"/>
              </a:spcAft>
              <a:buSzPts val="1400"/>
              <a:buChar char="○"/>
            </a:pPr>
            <a:r>
              <a:rPr lang="en"/>
              <a:t>kubectl top nodes | sort --reverse --numeric -k 5 | head -n3</a:t>
            </a:r>
            <a:endParaRPr/>
          </a:p>
          <a:p>
            <a:pPr indent="-317500" lvl="0" marL="457200" rtl="0" algn="l">
              <a:spcBef>
                <a:spcPts val="0"/>
              </a:spcBef>
              <a:spcAft>
                <a:spcPts val="0"/>
              </a:spcAft>
              <a:buSzPts val="1400"/>
              <a:buChar char="●"/>
            </a:pPr>
            <a:r>
              <a:rPr lang="en"/>
              <a:t>Get rolling Update details for deployments</a:t>
            </a:r>
            <a:endParaRPr/>
          </a:p>
          <a:p>
            <a:pPr indent="-317500" lvl="1" marL="914400" rtl="0" algn="l">
              <a:spcBef>
                <a:spcPts val="0"/>
              </a:spcBef>
              <a:spcAft>
                <a:spcPts val="0"/>
              </a:spcAft>
              <a:buSzPts val="1400"/>
              <a:buChar char="○"/>
            </a:pPr>
            <a:r>
              <a:rPr lang="en"/>
              <a:t>kubectl get deploy -o json |</a:t>
            </a:r>
            <a:endParaRPr/>
          </a:p>
          <a:p>
            <a:pPr indent="0" lvl="0" marL="914400" rtl="0" algn="l">
              <a:spcBef>
                <a:spcPts val="400"/>
              </a:spcBef>
              <a:spcAft>
                <a:spcPts val="0"/>
              </a:spcAft>
              <a:buNone/>
            </a:pPr>
            <a:r>
              <a:rPr lang="en"/>
              <a:t> jq ".items[] | {name:.metadata.name} + .spec.strategy.rollingUpdate"</a:t>
            </a:r>
            <a:endParaRPr/>
          </a:p>
          <a:p>
            <a:pPr indent="-317500" lvl="0" marL="457200" rtl="0" algn="l">
              <a:spcBef>
                <a:spcPts val="400"/>
              </a:spcBef>
              <a:spcAft>
                <a:spcPts val="0"/>
              </a:spcAft>
              <a:buSzPts val="1400"/>
              <a:buChar char="●"/>
            </a:pPr>
            <a:r>
              <a:rPr lang="en"/>
              <a:t>List pods and its corresponding containers</a:t>
            </a:r>
            <a:endParaRPr/>
          </a:p>
          <a:p>
            <a:pPr indent="-317500" lvl="1" marL="914400" rtl="0" algn="l">
              <a:spcBef>
                <a:spcPts val="0"/>
              </a:spcBef>
              <a:spcAft>
                <a:spcPts val="0"/>
              </a:spcAft>
              <a:buSzPts val="1400"/>
              <a:buChar char="○"/>
            </a:pPr>
            <a:r>
              <a:rPr lang="en"/>
              <a:t>kubectl get pods -o='custom-columns=PODS:.metadata.name,CONTAINERS:.spec.containers[*].name'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2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(III)</a:t>
            </a:r>
            <a:endParaRPr i="1" sz="1400"/>
          </a:p>
        </p:txBody>
      </p:sp>
      <p:sp>
        <p:nvSpPr>
          <p:cNvPr id="979" name="Google Shape;979;p121"/>
          <p:cNvSpPr txBox="1"/>
          <p:nvPr/>
        </p:nvSpPr>
        <p:spPr>
          <a:xfrm>
            <a:off x="97375" y="557675"/>
            <a:ext cx="8763300" cy="4408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Troubleshoot a faulty node</a:t>
            </a:r>
            <a:endParaRPr/>
          </a:p>
          <a:p>
            <a:pPr indent="-317500" lvl="1" marL="914400" marR="0" rtl="0" algn="l">
              <a:lnSpc>
                <a:spcPct val="100000"/>
              </a:lnSpc>
              <a:spcBef>
                <a:spcPts val="0"/>
              </a:spcBef>
              <a:spcAft>
                <a:spcPts val="0"/>
              </a:spcAft>
              <a:buSzPts val="1400"/>
              <a:buChar char="○"/>
            </a:pPr>
            <a:r>
              <a:rPr lang="en"/>
              <a:t>Check the status of kubelet</a:t>
            </a:r>
            <a:endParaRPr/>
          </a:p>
          <a:p>
            <a:pPr indent="-317500" lvl="2" marL="1371600" marR="0" rtl="0" algn="l">
              <a:lnSpc>
                <a:spcPct val="100000"/>
              </a:lnSpc>
              <a:spcBef>
                <a:spcPts val="0"/>
              </a:spcBef>
              <a:spcAft>
                <a:spcPts val="0"/>
              </a:spcAft>
              <a:buSzPts val="1400"/>
              <a:buChar char="■"/>
            </a:pPr>
            <a:r>
              <a:rPr lang="en"/>
              <a:t>systemctl status kubelet</a:t>
            </a:r>
            <a:endParaRPr/>
          </a:p>
          <a:p>
            <a:pPr indent="-317500" lvl="1" marL="914400" marR="0" rtl="0" algn="l">
              <a:lnSpc>
                <a:spcPct val="100000"/>
              </a:lnSpc>
              <a:spcBef>
                <a:spcPts val="0"/>
              </a:spcBef>
              <a:spcAft>
                <a:spcPts val="0"/>
              </a:spcAft>
              <a:buSzPts val="1400"/>
              <a:buChar char="○"/>
            </a:pPr>
            <a:r>
              <a:rPr lang="en"/>
              <a:t>If it's running, check the logs locally with</a:t>
            </a:r>
            <a:endParaRPr/>
          </a:p>
          <a:p>
            <a:pPr indent="-317500" lvl="2" marL="1371600" marR="0" rtl="0" algn="l">
              <a:lnSpc>
                <a:spcPct val="100000"/>
              </a:lnSpc>
              <a:spcBef>
                <a:spcPts val="0"/>
              </a:spcBef>
              <a:spcAft>
                <a:spcPts val="0"/>
              </a:spcAft>
              <a:buSzPts val="1400"/>
              <a:buChar char="■"/>
            </a:pPr>
            <a:r>
              <a:rPr lang="en"/>
              <a:t>journalctl -u kubelet</a:t>
            </a:r>
            <a:endParaRPr/>
          </a:p>
          <a:p>
            <a:pPr indent="-317500" lvl="1" marL="914400" marR="0" rtl="0" algn="l">
              <a:lnSpc>
                <a:spcPct val="100000"/>
              </a:lnSpc>
              <a:spcBef>
                <a:spcPts val="0"/>
              </a:spcBef>
              <a:spcAft>
                <a:spcPts val="0"/>
              </a:spcAft>
              <a:buSzPts val="1400"/>
              <a:buChar char="○"/>
            </a:pPr>
            <a:r>
              <a:rPr lang="en"/>
              <a:t>If it's not running, you probably need to start it:</a:t>
            </a:r>
            <a:endParaRPr/>
          </a:p>
          <a:p>
            <a:pPr indent="-317500" lvl="2" marL="1371600" rtl="0" algn="l">
              <a:spcBef>
                <a:spcPts val="0"/>
              </a:spcBef>
              <a:spcAft>
                <a:spcPts val="0"/>
              </a:spcAft>
              <a:buSzPts val="1400"/>
              <a:buChar char="■"/>
            </a:pPr>
            <a:r>
              <a:rPr lang="en"/>
              <a:t>systemctl restart kubelet</a:t>
            </a:r>
            <a:endParaRPr/>
          </a:p>
          <a:p>
            <a:pPr indent="-317500" lvl="1" marL="914400" rtl="0" algn="l">
              <a:spcBef>
                <a:spcPts val="0"/>
              </a:spcBef>
              <a:spcAft>
                <a:spcPts val="0"/>
              </a:spcAft>
              <a:buSzPts val="1400"/>
              <a:buChar char="○"/>
            </a:pPr>
            <a:r>
              <a:rPr lang="en"/>
              <a:t>If a node is not getting pods schedule to it, describe the node</a:t>
            </a:r>
            <a:endParaRPr/>
          </a:p>
          <a:p>
            <a:pPr indent="-317500" lvl="2" marL="1371600" rtl="0" algn="l">
              <a:spcBef>
                <a:spcPts val="0"/>
              </a:spcBef>
              <a:spcAft>
                <a:spcPts val="0"/>
              </a:spcAft>
              <a:buSzPts val="1400"/>
              <a:buChar char="■"/>
            </a:pPr>
            <a:r>
              <a:rPr lang="en"/>
              <a:t>kubectl describe node &lt;nodename&gt;</a:t>
            </a:r>
            <a:endParaRPr/>
          </a:p>
          <a:p>
            <a:pPr indent="-317500" lvl="1" marL="914400" rtl="0" algn="l">
              <a:spcBef>
                <a:spcPts val="0"/>
              </a:spcBef>
              <a:spcAft>
                <a:spcPts val="0"/>
              </a:spcAft>
              <a:buSzPts val="1400"/>
              <a:buChar char="○"/>
            </a:pPr>
            <a:r>
              <a:rPr lang="en"/>
              <a:t>If your pods are stuck in pending, check your scheduler services:</a:t>
            </a:r>
            <a:endParaRPr/>
          </a:p>
          <a:p>
            <a:pPr indent="-317500" lvl="2" marL="1371600" rtl="0" algn="l">
              <a:spcBef>
                <a:spcPts val="0"/>
              </a:spcBef>
              <a:spcAft>
                <a:spcPts val="0"/>
              </a:spcAft>
              <a:buSzPts val="1400"/>
              <a:buChar char="■"/>
            </a:pPr>
            <a:r>
              <a:rPr lang="en"/>
              <a:t>systemctl status kube-scheduler</a:t>
            </a:r>
            <a:endParaRPr/>
          </a:p>
          <a:p>
            <a:pPr indent="-317500" lvl="1" marL="914400" rtl="0" algn="l">
              <a:spcBef>
                <a:spcPts val="0"/>
              </a:spcBef>
              <a:spcAft>
                <a:spcPts val="0"/>
              </a:spcAft>
              <a:buSzPts val="1400"/>
              <a:buChar char="○"/>
            </a:pPr>
            <a:r>
              <a:rPr lang="en"/>
              <a:t>Or by scheduler pods in a kubeadm / rancher cluster</a:t>
            </a:r>
            <a:endParaRPr/>
          </a:p>
          <a:p>
            <a:pPr indent="-317500" lvl="2" marL="1371600" rtl="0" algn="l">
              <a:spcBef>
                <a:spcPts val="0"/>
              </a:spcBef>
              <a:spcAft>
                <a:spcPts val="0"/>
              </a:spcAft>
              <a:buSzPts val="1400"/>
              <a:buChar char="■"/>
            </a:pPr>
            <a:r>
              <a:rPr lang="en"/>
              <a:t>kubectl get pods -n kube-system</a:t>
            </a:r>
            <a:endParaRPr/>
          </a:p>
          <a:p>
            <a:pPr indent="-317500" lvl="2" marL="1371600" rtl="0" algn="l">
              <a:spcBef>
                <a:spcPts val="0"/>
              </a:spcBef>
              <a:spcAft>
                <a:spcPts val="0"/>
              </a:spcAft>
              <a:buSzPts val="1400"/>
              <a:buChar char="■"/>
            </a:pPr>
            <a:r>
              <a:rPr lang="en"/>
              <a:t>kubectl logs kube-scheduler-master -n kube-system</a:t>
            </a:r>
            <a:endParaRPr/>
          </a:p>
          <a:p>
            <a:pPr indent="-317500" lvl="0" marL="457200" rtl="0" algn="l">
              <a:spcBef>
                <a:spcPts val="0"/>
              </a:spcBef>
              <a:spcAft>
                <a:spcPts val="0"/>
              </a:spcAft>
              <a:buSzPts val="1400"/>
              <a:buChar char="●"/>
            </a:pPr>
            <a:r>
              <a:rPr lang="en"/>
              <a:t>Get </a:t>
            </a:r>
            <a:r>
              <a:rPr lang="en">
                <a:uFill>
                  <a:noFill/>
                </a:uFill>
                <a:hlinkClick r:id="rId3"/>
              </a:rPr>
              <a:t>quota</a:t>
            </a:r>
            <a:r>
              <a:rPr lang="en"/>
              <a:t> for each node:</a:t>
            </a:r>
            <a:br>
              <a:rPr lang="en" sz="2050">
                <a:solidFill>
                  <a:srgbClr val="14171A"/>
                </a:solidFill>
                <a:highlight>
                  <a:srgbClr val="FFFFFF"/>
                </a:highlight>
              </a:rPr>
            </a:br>
            <a:r>
              <a:rPr lang="en" sz="1000">
                <a:solidFill>
                  <a:srgbClr val="14171A"/>
                </a:solidFill>
                <a:highlight>
                  <a:srgbClr val="FFFFFF"/>
                </a:highlight>
              </a:rPr>
              <a:t>kubectl get nodes --no-headers | awk '{print $1}' | xargs -I {} sh -c 'echo {}; kubectl describe node {} | grep Allocated -A 5 | grep -ve Event -ve Allocated -ve percent -ve -- ; echo'</a:t>
            </a:r>
            <a:endParaRPr sz="1000">
              <a:solidFill>
                <a:srgbClr val="14171A"/>
              </a:solidFill>
              <a:highlight>
                <a:srgbClr val="FFFFFF"/>
              </a:highlight>
            </a:endParaRPr>
          </a:p>
          <a:p>
            <a:pPr indent="-317500" lvl="0" marL="457200" rtl="0" algn="l">
              <a:spcBef>
                <a:spcPts val="0"/>
              </a:spcBef>
              <a:spcAft>
                <a:spcPts val="0"/>
              </a:spcAft>
              <a:buSzPts val="1400"/>
              <a:buChar char="●"/>
            </a:pPr>
            <a:r>
              <a:rPr lang="en"/>
              <a:t>Get nodes which have no taints</a:t>
            </a:r>
            <a:br>
              <a:rPr lang="en"/>
            </a:br>
            <a:r>
              <a:rPr lang="en" sz="900">
                <a:solidFill>
                  <a:srgbClr val="1D1C1D"/>
                </a:solidFill>
                <a:latin typeface="Consolas"/>
                <a:ea typeface="Consolas"/>
                <a:cs typeface="Consolas"/>
                <a:sym typeface="Consolas"/>
              </a:rPr>
              <a:t>kubectl get nodes -o json | jq  -r '.items[] | select(.spec.taints == null) | "\(.metadata.name)"'</a:t>
            </a:r>
            <a:endParaRPr sz="900">
              <a:solidFill>
                <a:srgbClr val="1D1C1D"/>
              </a:solidFill>
              <a:latin typeface="Consolas"/>
              <a:ea typeface="Consolas"/>
              <a:cs typeface="Consolas"/>
              <a:sym typeface="Consolas"/>
            </a:endParaRPr>
          </a:p>
          <a:p>
            <a:pPr indent="-285750" lvl="0" marL="457200" rtl="0" algn="l">
              <a:spcBef>
                <a:spcPts val="0"/>
              </a:spcBef>
              <a:spcAft>
                <a:spcPts val="0"/>
              </a:spcAft>
              <a:buClr>
                <a:srgbClr val="1D1C1D"/>
              </a:buClr>
              <a:buSzPts val="900"/>
              <a:buFont typeface="Consolas"/>
              <a:buChar char="●"/>
            </a:pPr>
            <a:r>
              <a:rPr lang="en"/>
              <a:t>Find out the unused/unupdated deployments in your clusters</a:t>
            </a:r>
            <a:br>
              <a:rPr lang="en"/>
            </a:br>
            <a:r>
              <a:rPr lang="en" sz="900">
                <a:solidFill>
                  <a:srgbClr val="1D1C1D"/>
                </a:solidFill>
                <a:latin typeface="Consolas"/>
                <a:ea typeface="Consolas"/>
                <a:cs typeface="Consolas"/>
                <a:sym typeface="Consolas"/>
              </a:rPr>
              <a:t>kubectl get deploy --all-namespaces -ojson | jq '.items[] | "\(.metadata.namespace) \(.metadata.name) \(.spec.replicas) \(.status.conditions[0].lastUpdateTime)"'</a:t>
            </a:r>
            <a:endParaRPr sz="900">
              <a:solidFill>
                <a:srgbClr val="1D1C1D"/>
              </a:solidFill>
              <a:latin typeface="Consolas"/>
              <a:ea typeface="Consolas"/>
              <a:cs typeface="Consolas"/>
              <a:sym typeface="Consolas"/>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TOPICS (1)</a:t>
            </a:r>
            <a:endParaRPr i="1" sz="1400"/>
          </a:p>
        </p:txBody>
      </p:sp>
      <p:sp>
        <p:nvSpPr>
          <p:cNvPr id="141" name="Google Shape;141;p23"/>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Roboto"/>
              <a:buChar char="●"/>
            </a:pPr>
            <a:r>
              <a:rPr lang="en" sz="2400">
                <a:latin typeface="Roboto"/>
                <a:ea typeface="Roboto"/>
                <a:cs typeface="Roboto"/>
                <a:sym typeface="Roboto"/>
              </a:rPr>
              <a:t>What is Kubernetes (“k8s” or “kube”)</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Kubernetes Architecture</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Core Concepts of Kubernetes</a:t>
            </a:r>
            <a:endParaRPr sz="2400">
              <a:latin typeface="Roboto"/>
              <a:ea typeface="Roboto"/>
              <a:cs typeface="Roboto"/>
              <a:sym typeface="Roboto"/>
            </a:endParaRPr>
          </a:p>
          <a:p>
            <a:pPr indent="-381000" lvl="0" marL="4572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Kubernetes resources explained</a:t>
            </a:r>
            <a:endParaRPr sz="2400">
              <a:latin typeface="Roboto"/>
              <a:ea typeface="Roboto"/>
              <a:cs typeface="Roboto"/>
              <a:sym typeface="Roboto"/>
            </a:endParaRPr>
          </a:p>
          <a:p>
            <a:pPr indent="-381000" lvl="0" marL="457200" marR="0" rtl="0" algn="l">
              <a:lnSpc>
                <a:spcPct val="100000"/>
              </a:lnSpc>
              <a:spcBef>
                <a:spcPts val="1000"/>
              </a:spcBef>
              <a:spcAft>
                <a:spcPts val="0"/>
              </a:spcAft>
              <a:buClr>
                <a:srgbClr val="000000"/>
              </a:buClr>
              <a:buSzPts val="2400"/>
              <a:buFont typeface="Roboto"/>
              <a:buChar char="●"/>
            </a:pPr>
            <a:r>
              <a:rPr lang="en" sz="2400">
                <a:latin typeface="Roboto"/>
                <a:ea typeface="Roboto"/>
                <a:cs typeface="Roboto"/>
                <a:sym typeface="Roboto"/>
              </a:rPr>
              <a:t>Application Optimization on Kubernetes</a:t>
            </a:r>
            <a:endParaRPr sz="2400">
              <a:latin typeface="Roboto"/>
              <a:ea typeface="Roboto"/>
              <a:cs typeface="Roboto"/>
              <a:sym typeface="Roboto"/>
            </a:endParaRPr>
          </a:p>
          <a:p>
            <a:pPr indent="-381000" lvl="0" marL="4572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Kubernetes effect on the software development life cycle</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Local and Distributed Abstractions and Primitives</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Container Design Patterns and best practices</a:t>
            </a:r>
            <a:endParaRPr sz="2400">
              <a:latin typeface="Roboto"/>
              <a:ea typeface="Roboto"/>
              <a:cs typeface="Roboto"/>
              <a:sym typeface="Roboto"/>
            </a:endParaRPr>
          </a:p>
          <a:p>
            <a:pPr indent="-381000" lvl="0" marL="457200" rtl="0" algn="l">
              <a:spcBef>
                <a:spcPts val="1000"/>
              </a:spcBef>
              <a:spcAft>
                <a:spcPts val="1000"/>
              </a:spcAft>
              <a:buSzPts val="2400"/>
              <a:buFont typeface="Roboto"/>
              <a:buChar char="●"/>
            </a:pPr>
            <a:r>
              <a:rPr lang="en" sz="2400">
                <a:latin typeface="Roboto"/>
                <a:ea typeface="Roboto"/>
                <a:cs typeface="Roboto"/>
                <a:sym typeface="Roboto"/>
              </a:rPr>
              <a:t>Deployment and release strategy with Kubernetes</a:t>
            </a:r>
            <a:endParaRPr sz="2400">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2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Tips &amp; Tricks (IV)</a:t>
            </a:r>
            <a:endParaRPr i="1" sz="1400"/>
          </a:p>
        </p:txBody>
      </p:sp>
      <p:sp>
        <p:nvSpPr>
          <p:cNvPr id="986" name="Google Shape;986;p122"/>
          <p:cNvSpPr txBox="1"/>
          <p:nvPr/>
        </p:nvSpPr>
        <p:spPr>
          <a:xfrm>
            <a:off x="63250" y="4716575"/>
            <a:ext cx="41835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https://learnk8s.io/troubleshooting-deployments</a:t>
            </a:r>
            <a:endParaRPr/>
          </a:p>
        </p:txBody>
      </p:sp>
      <p:pic>
        <p:nvPicPr>
          <p:cNvPr id="987" name="Google Shape;987;p122"/>
          <p:cNvPicPr preferRelativeResize="0"/>
          <p:nvPr/>
        </p:nvPicPr>
        <p:blipFill>
          <a:blip r:embed="rId4">
            <a:alphaModFix/>
          </a:blip>
          <a:stretch>
            <a:fillRect/>
          </a:stretch>
        </p:blipFill>
        <p:spPr>
          <a:xfrm>
            <a:off x="1212862" y="567600"/>
            <a:ext cx="6718276" cy="399657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23"/>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K8s Practice Questions</a:t>
            </a:r>
            <a:endParaRPr sz="6000">
              <a:solidFill>
                <a:schemeClr val="lt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2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2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a:t>
            </a:r>
            <a:endParaRPr i="1" sz="1400"/>
          </a:p>
        </p:txBody>
      </p:sp>
      <p:sp>
        <p:nvSpPr>
          <p:cNvPr id="999" name="Google Shape;999;p124"/>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Create a yaml for a job that calculates the value of pi</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Nginx Pod and attach an EmptyDir volume to it.</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Nginx deployment in the namespace “kube-cologne” and corresponding service of type NodePort . Service should be accessible on HTTP (80) and HTTPS (443)</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Add label to a node as "arch=gpu"</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Role in the “conference” namespace to grant read access to pods.</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RoleBinding to grant the "pod-reader" role to a user "john" within the “conference” namespace.</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an Horizontal Pod Autoscaler to automatically scale the Deployment if the CPU usage is above 50%.</a:t>
            </a:r>
            <a:endParaRPr/>
          </a:p>
          <a:p>
            <a:pPr indent="0" lvl="0" marL="0" rtl="0" algn="l">
              <a:spcBef>
                <a:spcPts val="120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2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2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(II)</a:t>
            </a:r>
            <a:endParaRPr i="1" sz="1400"/>
          </a:p>
        </p:txBody>
      </p:sp>
      <p:sp>
        <p:nvSpPr>
          <p:cNvPr id="1006" name="Google Shape;1006;p125"/>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Deploy a default Network Policy for each resources in the default namespace to deny all ingress and egress traffic.</a:t>
            </a:r>
            <a:endParaRPr sz="1700">
              <a:solidFill>
                <a:srgbClr val="24292E"/>
              </a:solidFill>
            </a:endParaRPr>
          </a:p>
          <a:p>
            <a:pPr indent="-317500" lvl="0" marL="457200" rtl="0" algn="l">
              <a:lnSpc>
                <a:spcPct val="125000"/>
              </a:lnSpc>
              <a:spcBef>
                <a:spcPts val="0"/>
              </a:spcBef>
              <a:spcAft>
                <a:spcPts val="0"/>
              </a:spcAft>
              <a:buSzPts val="1400"/>
              <a:buChar char="●"/>
            </a:pPr>
            <a:r>
              <a:rPr lang="en" sz="1700">
                <a:solidFill>
                  <a:srgbClr val="24292E"/>
                </a:solidFill>
              </a:rPr>
              <a:t>Create a pod that contain multiple containers : nginx, redis, postgres with a single YAML file.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Deploy nginx application but with extra security using PodSecurityPolicy</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Config map from file.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Pod using the busybox image to display the entire content of the above ConfigMap mounted as Volumes.</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configmap from literal values</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Pod using the busybox image to display the entire ConfigMap in environment variables automatically.</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a ResourceQuota in a namespace "kube-cologne" that allows maximum of</a:t>
            </a:r>
            <a:endParaRPr sz="1700">
              <a:solidFill>
                <a:srgbClr val="24292E"/>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2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2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Practice Questions (III)</a:t>
            </a:r>
            <a:endParaRPr i="1" sz="1400"/>
          </a:p>
        </p:txBody>
      </p:sp>
      <p:sp>
        <p:nvSpPr>
          <p:cNvPr id="1013" name="Google Shape;1013;p126"/>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Create ResourceQuota for a namespace "quota-namespace"</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Create Pod quota for a namespace "pod-quota"</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Deployment Exercise</a:t>
            </a:r>
            <a:endParaRPr sz="1700">
              <a:solidFill>
                <a:srgbClr val="24292E"/>
              </a:solidFill>
            </a:endParaRPr>
          </a:p>
          <a:p>
            <a:pPr indent="-336550" lvl="1" marL="914400" rtl="0" algn="l">
              <a:lnSpc>
                <a:spcPct val="115000"/>
              </a:lnSpc>
              <a:spcBef>
                <a:spcPts val="0"/>
              </a:spcBef>
              <a:spcAft>
                <a:spcPts val="0"/>
              </a:spcAft>
              <a:buClr>
                <a:srgbClr val="24292E"/>
              </a:buClr>
              <a:buSzPts val="1700"/>
              <a:buChar char="○"/>
            </a:pPr>
            <a:r>
              <a:rPr lang="en" sz="1200">
                <a:solidFill>
                  <a:srgbClr val="24292E"/>
                </a:solidFill>
              </a:rPr>
              <a:t>Create nginx deployment and scale to 3</a:t>
            </a:r>
            <a:endParaRPr sz="1200">
              <a:solidFill>
                <a:srgbClr val="24292E"/>
              </a:solidFill>
            </a:endParaRPr>
          </a:p>
          <a:p>
            <a:pPr indent="-336550" lvl="1" marL="914400" rtl="0" algn="l">
              <a:lnSpc>
                <a:spcPct val="115000"/>
              </a:lnSpc>
              <a:spcBef>
                <a:spcPts val="0"/>
              </a:spcBef>
              <a:spcAft>
                <a:spcPts val="0"/>
              </a:spcAft>
              <a:buClr>
                <a:srgbClr val="24292E"/>
              </a:buClr>
              <a:buSzPts val="1700"/>
              <a:buChar char="○"/>
            </a:pPr>
            <a:r>
              <a:rPr lang="en" sz="1200">
                <a:solidFill>
                  <a:srgbClr val="24292E"/>
                </a:solidFill>
              </a:rPr>
              <a:t>Check the history of the previous Nginx deployment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Update the Nginx version to the 1.9.1 in the previous deployment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Check the history of the deployment to note the new entry</a:t>
            </a:r>
            <a:endParaRPr sz="1200">
              <a:solidFill>
                <a:srgbClr val="24292E"/>
              </a:solidFill>
              <a:highlight>
                <a:srgbClr val="FFFFFF"/>
              </a:highlight>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Add liveness and readiness probe to kuard container</a:t>
            </a:r>
            <a:endParaRPr sz="1700">
              <a:solidFill>
                <a:srgbClr val="24292E"/>
              </a:solidFill>
            </a:endParaRPr>
          </a:p>
          <a:p>
            <a:pPr indent="0" lvl="0" marL="0" rtl="0" algn="l">
              <a:lnSpc>
                <a:spcPct val="125000"/>
              </a:lnSpc>
              <a:spcBef>
                <a:spcPts val="1800"/>
              </a:spcBef>
              <a:spcAft>
                <a:spcPts val="1200"/>
              </a:spcAft>
              <a:buNone/>
            </a:pPr>
            <a:r>
              <a:rPr lang="en" sz="1700">
                <a:solidFill>
                  <a:srgbClr val="24292E"/>
                </a:solidFill>
              </a:rPr>
              <a:t>And the solutions:</a:t>
            </a:r>
            <a:br>
              <a:rPr lang="en" sz="1700">
                <a:solidFill>
                  <a:srgbClr val="24292E"/>
                </a:solidFill>
              </a:rPr>
            </a:br>
            <a:r>
              <a:rPr lang="en" sz="1700" u="sng">
                <a:solidFill>
                  <a:schemeClr val="hlink"/>
                </a:solidFill>
                <a:hlinkClick r:id="rId3"/>
              </a:rPr>
              <a:t>https://github.com/ipochi/k8s-practice-questions/blob/master/practice-questions-with-solutions.md</a:t>
            </a:r>
            <a:endParaRPr sz="1700">
              <a:solidFill>
                <a:srgbClr val="24292E"/>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2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General</a:t>
            </a:r>
            <a:r>
              <a:rPr lang="en" sz="6000">
                <a:solidFill>
                  <a:schemeClr val="lt1"/>
                </a:solidFill>
              </a:rPr>
              <a:t> Questions</a:t>
            </a:r>
            <a:endParaRPr sz="6000">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2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2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i="1" lang="en" sz="1400"/>
              <a:t>General</a:t>
            </a:r>
            <a:r>
              <a:rPr i="1" lang="en" sz="1400"/>
              <a:t> Questions</a:t>
            </a:r>
            <a:endParaRPr i="1" sz="1400"/>
          </a:p>
        </p:txBody>
      </p:sp>
      <p:sp>
        <p:nvSpPr>
          <p:cNvPr id="1025" name="Google Shape;1025;p128"/>
          <p:cNvSpPr txBox="1"/>
          <p:nvPr/>
        </p:nvSpPr>
        <p:spPr>
          <a:xfrm>
            <a:off x="97375" y="557675"/>
            <a:ext cx="8763300" cy="4494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1800"/>
              </a:spcBef>
              <a:spcAft>
                <a:spcPts val="0"/>
              </a:spcAft>
              <a:buSzPts val="1400"/>
              <a:buChar char="●"/>
            </a:pPr>
            <a:r>
              <a:rPr lang="en" sz="1700">
                <a:solidFill>
                  <a:srgbClr val="24292E"/>
                </a:solidFill>
              </a:rPr>
              <a:t>What happens to services, when the control plane goes down?</a:t>
            </a:r>
            <a:endParaRPr sz="1700">
              <a:solidFill>
                <a:srgbClr val="24292E"/>
              </a:solidFill>
            </a:endParaRPr>
          </a:p>
          <a:p>
            <a:pPr indent="-336550" lvl="1" marL="914400" rtl="0" algn="l">
              <a:lnSpc>
                <a:spcPct val="125000"/>
              </a:lnSpc>
              <a:spcBef>
                <a:spcPts val="0"/>
              </a:spcBef>
              <a:spcAft>
                <a:spcPts val="0"/>
              </a:spcAft>
              <a:buClr>
                <a:srgbClr val="24292E"/>
              </a:buClr>
              <a:buSzPts val="1700"/>
              <a:buChar char="○"/>
            </a:pPr>
            <a:r>
              <a:rPr lang="en" sz="1700">
                <a:solidFill>
                  <a:srgbClr val="24292E"/>
                </a:solidFill>
              </a:rPr>
              <a:t>The services are not affected as far they don’t change. e.g. if you expose a service to the world via LB it should still work.</a:t>
            </a:r>
            <a:endParaRPr sz="1700">
              <a:solidFill>
                <a:srgbClr val="24292E"/>
              </a:solidFill>
            </a:endParaRPr>
          </a:p>
          <a:p>
            <a:pPr indent="-336550" lvl="0" marL="457200" rtl="0" algn="l">
              <a:lnSpc>
                <a:spcPct val="125000"/>
              </a:lnSpc>
              <a:spcBef>
                <a:spcPts val="0"/>
              </a:spcBef>
              <a:spcAft>
                <a:spcPts val="0"/>
              </a:spcAft>
              <a:buClr>
                <a:srgbClr val="24292E"/>
              </a:buClr>
              <a:buSzPts val="1700"/>
              <a:buChar char="●"/>
            </a:pPr>
            <a:r>
              <a:rPr lang="en" sz="1700">
                <a:solidFill>
                  <a:srgbClr val="24292E"/>
                </a:solidFill>
              </a:rPr>
              <a:t>If it is not exposed via LB, how can pods can communicate with a service internally, if control pane is down. How does the pod know about which end points this service is connected to?</a:t>
            </a:r>
            <a:endParaRPr sz="1700">
              <a:solidFill>
                <a:srgbClr val="24292E"/>
              </a:solidFill>
            </a:endParaRPr>
          </a:p>
          <a:p>
            <a:pPr indent="-336550" lvl="1" marL="914400" rtl="0" algn="l">
              <a:lnSpc>
                <a:spcPct val="125000"/>
              </a:lnSpc>
              <a:spcBef>
                <a:spcPts val="0"/>
              </a:spcBef>
              <a:spcAft>
                <a:spcPts val="0"/>
              </a:spcAft>
              <a:buClr>
                <a:srgbClr val="24292E"/>
              </a:buClr>
              <a:buSzPts val="1700"/>
              <a:buChar char="○"/>
            </a:pPr>
            <a:r>
              <a:rPr lang="en" sz="1700">
                <a:solidFill>
                  <a:srgbClr val="24292E"/>
                </a:solidFill>
              </a:rPr>
              <a:t>T</a:t>
            </a:r>
            <a:r>
              <a:rPr lang="en" sz="1700">
                <a:solidFill>
                  <a:srgbClr val="24292E"/>
                </a:solidFill>
              </a:rPr>
              <a:t>hose</a:t>
            </a:r>
            <a:r>
              <a:rPr lang="en" sz="1700">
                <a:solidFill>
                  <a:srgbClr val="24292E"/>
                </a:solidFill>
              </a:rPr>
              <a:t> endpoint are defined by kube-proxy (iptable)  in the node , when you add a new service the iptable of kube-proxy is updated, no matter the plane control falls or not. You need to know that the nodes can work without api-server thanks to the kubelet with static manifests</a:t>
            </a:r>
            <a:endParaRPr sz="1700">
              <a:solidFill>
                <a:srgbClr val="24292E"/>
              </a:solidFill>
            </a:endParaRPr>
          </a:p>
          <a:p>
            <a:pPr indent="0" lvl="0" marL="0" rtl="0" algn="l">
              <a:lnSpc>
                <a:spcPct val="125000"/>
              </a:lnSpc>
              <a:spcBef>
                <a:spcPts val="1800"/>
              </a:spcBef>
              <a:spcAft>
                <a:spcPts val="1200"/>
              </a:spcAft>
              <a:buNone/>
            </a:pPr>
            <a:r>
              <a:rPr lang="en" sz="1700">
                <a:solidFill>
                  <a:srgbClr val="24292E"/>
                </a:solidFill>
              </a:rPr>
              <a:t>Source: </a:t>
            </a:r>
            <a:r>
              <a:rPr lang="en" sz="1700" u="sng">
                <a:solidFill>
                  <a:schemeClr val="hlink"/>
                </a:solidFill>
                <a:hlinkClick r:id="rId3"/>
              </a:rPr>
              <a:t>https://kubernauts.slack.com/archives/G6CCNMVKM/p1562305149191600</a:t>
            </a:r>
            <a:endParaRPr sz="1700">
              <a:solidFill>
                <a:srgbClr val="24292E"/>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29"/>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Advanced </a:t>
            </a:r>
            <a:r>
              <a:rPr lang="en" sz="6000">
                <a:solidFill>
                  <a:schemeClr val="lt1"/>
                </a:solidFill>
              </a:rPr>
              <a:t>Exercises</a:t>
            </a:r>
            <a:endParaRPr sz="6000">
              <a:solidFill>
                <a:schemeClr val="lt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3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7: Load Testing with Apache Jmeter on Kubernetes and OpenShift</a:t>
            </a:r>
            <a:endParaRPr i="1" sz="1400"/>
          </a:p>
        </p:txBody>
      </p:sp>
      <p:sp>
        <p:nvSpPr>
          <p:cNvPr id="1037" name="Google Shape;1037;p13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A more complete example: </a:t>
            </a:r>
            <a:r>
              <a:rPr lang="en" sz="1800" u="sng">
                <a:solidFill>
                  <a:schemeClr val="hlink"/>
                </a:solidFill>
                <a:latin typeface="Roboto"/>
                <a:ea typeface="Roboto"/>
                <a:cs typeface="Roboto"/>
                <a:sym typeface="Roboto"/>
                <a:hlinkClick r:id="rId3"/>
              </a:rPr>
              <a:t>https://goo.gl/k5rFpb</a:t>
            </a:r>
            <a:r>
              <a:rPr lang="en" sz="2400">
                <a:solidFill>
                  <a:srgbClr val="414141"/>
                </a:solidFill>
              </a:rPr>
              <a:t>	</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38" name="Google Shape;1038;p130"/>
          <p:cNvPicPr preferRelativeResize="0"/>
          <p:nvPr/>
        </p:nvPicPr>
        <p:blipFill>
          <a:blip r:embed="rId4">
            <a:alphaModFix/>
          </a:blip>
          <a:stretch>
            <a:fillRect/>
          </a:stretch>
        </p:blipFill>
        <p:spPr>
          <a:xfrm>
            <a:off x="2664396" y="1305625"/>
            <a:ext cx="3558626" cy="3451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8: Running Rancher on Kubernetes</a:t>
            </a:r>
            <a:endParaRPr i="1" sz="1400"/>
          </a:p>
        </p:txBody>
      </p:sp>
      <p:sp>
        <p:nvSpPr>
          <p:cNvPr id="1045" name="Google Shape;1045;p13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TK8 on Github</a:t>
            </a:r>
            <a:r>
              <a:rPr lang="en" sz="2400">
                <a:solidFill>
                  <a:srgbClr val="414141"/>
                </a:solidFill>
              </a:rPr>
              <a:t>:</a:t>
            </a:r>
            <a:br>
              <a:rPr lang="en" sz="2400">
                <a:solidFill>
                  <a:srgbClr val="414141"/>
                </a:solidFill>
              </a:rPr>
            </a:br>
            <a:r>
              <a:rPr lang="en" sz="1800" u="sng">
                <a:solidFill>
                  <a:schemeClr val="hlink"/>
                </a:solidFill>
                <a:latin typeface="Roboto"/>
                <a:ea typeface="Roboto"/>
                <a:cs typeface="Roboto"/>
                <a:sym typeface="Roboto"/>
                <a:hlinkClick r:id="rId3"/>
              </a:rPr>
              <a:t>https://github.com/kubernauts/tk8</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46" name="Google Shape;1046;p131"/>
          <p:cNvPicPr preferRelativeResize="0"/>
          <p:nvPr/>
        </p:nvPicPr>
        <p:blipFill>
          <a:blip r:embed="rId4">
            <a:alphaModFix/>
          </a:blip>
          <a:stretch>
            <a:fillRect/>
          </a:stretch>
        </p:blipFill>
        <p:spPr>
          <a:xfrm>
            <a:off x="1462175" y="1636725"/>
            <a:ext cx="6219650" cy="310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TOPICS (2)</a:t>
            </a:r>
            <a:endParaRPr i="1" sz="1400"/>
          </a:p>
        </p:txBody>
      </p:sp>
      <p:sp>
        <p:nvSpPr>
          <p:cNvPr id="148" name="Google Shape;148;p24"/>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Kubernetes v1.8: A Comprehensive Overview </a:t>
            </a:r>
            <a:r>
              <a:rPr lang="en" sz="2400" u="sng">
                <a:solidFill>
                  <a:schemeClr val="hlink"/>
                </a:solidFill>
                <a:latin typeface="Roboto"/>
                <a:ea typeface="Roboto"/>
                <a:cs typeface="Roboto"/>
                <a:sym typeface="Roboto"/>
                <a:hlinkClick r:id="rId3"/>
              </a:rPr>
              <a:t>→</a:t>
            </a:r>
            <a:r>
              <a:rPr lang="en" sz="2400">
                <a:latin typeface="Roboto"/>
                <a:ea typeface="Roboto"/>
                <a:cs typeface="Roboto"/>
                <a:sym typeface="Roboto"/>
              </a:rPr>
              <a:t> </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Getting started with Kubernetes </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Get started with k8s w/o installation with Katacoda </a:t>
            </a:r>
            <a:r>
              <a:rPr lang="en" sz="2400" u="sng">
                <a:solidFill>
                  <a:schemeClr val="hlink"/>
                </a:solidFill>
                <a:latin typeface="Roboto"/>
                <a:ea typeface="Roboto"/>
                <a:cs typeface="Roboto"/>
                <a:sym typeface="Roboto"/>
                <a:hlinkClick r:id="rId4"/>
              </a:rPr>
              <a:t>→</a:t>
            </a:r>
            <a:r>
              <a:rPr lang="en" sz="2400">
                <a:latin typeface="Roboto"/>
                <a:ea typeface="Roboto"/>
                <a:cs typeface="Roboto"/>
                <a:sym typeface="Roboto"/>
              </a:rPr>
              <a:t> </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Install k8s everywhere</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Play with Simple Apps on k8s</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Kubernetes by Example </a:t>
            </a:r>
            <a:r>
              <a:rPr lang="en" sz="2400" u="sng">
                <a:solidFill>
                  <a:schemeClr val="hlink"/>
                </a:solidFill>
                <a:latin typeface="Roboto"/>
                <a:ea typeface="Roboto"/>
                <a:cs typeface="Roboto"/>
                <a:sym typeface="Roboto"/>
                <a:hlinkClick r:id="rId5"/>
              </a:rPr>
              <a:t>→</a:t>
            </a:r>
            <a:r>
              <a:rPr lang="en" sz="2400">
                <a:latin typeface="Roboto"/>
                <a:ea typeface="Roboto"/>
                <a:cs typeface="Roboto"/>
                <a:sym typeface="Roboto"/>
              </a:rPr>
              <a:t> </a:t>
            </a:r>
            <a:endParaRPr sz="2400">
              <a:latin typeface="Roboto"/>
              <a:ea typeface="Roboto"/>
              <a:cs typeface="Roboto"/>
              <a:sym typeface="Roboto"/>
            </a:endParaRPr>
          </a:p>
          <a:p>
            <a:pPr indent="-381000" lvl="1" marL="914400" rtl="0" algn="l">
              <a:spcBef>
                <a:spcPts val="1000"/>
              </a:spcBef>
              <a:spcAft>
                <a:spcPts val="0"/>
              </a:spcAft>
              <a:buSzPts val="2400"/>
              <a:buFont typeface="Roboto"/>
              <a:buChar char="○"/>
            </a:pPr>
            <a:r>
              <a:rPr lang="en" sz="2400">
                <a:latin typeface="Roboto"/>
                <a:ea typeface="Roboto"/>
                <a:cs typeface="Roboto"/>
                <a:sym typeface="Roboto"/>
              </a:rPr>
              <a:t>Deploying and Updating App with Kubernetes</a:t>
            </a:r>
            <a:endParaRPr sz="2400">
              <a:latin typeface="Roboto"/>
              <a:ea typeface="Roboto"/>
              <a:cs typeface="Roboto"/>
              <a:sym typeface="Roboto"/>
            </a:endParaRPr>
          </a:p>
          <a:p>
            <a:pPr indent="-381000" lvl="1" marL="914400" rtl="0" algn="l">
              <a:spcBef>
                <a:spcPts val="1000"/>
              </a:spcBef>
              <a:spcAft>
                <a:spcPts val="1000"/>
              </a:spcAft>
              <a:buSzPts val="2400"/>
              <a:buFont typeface="Roboto"/>
              <a:buChar char="○"/>
            </a:pPr>
            <a:r>
              <a:rPr lang="en" sz="2400">
                <a:latin typeface="Roboto"/>
                <a:ea typeface="Roboto"/>
                <a:cs typeface="Roboto"/>
                <a:sym typeface="Roboto"/>
              </a:rPr>
              <a:t>Deploy more complex apps and data platforms on k8s</a:t>
            </a:r>
            <a:endParaRPr sz="2400">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3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9: Kafka Confluent on Kubernetes or OpenShift</a:t>
            </a:r>
            <a:endParaRPr i="1" sz="1400"/>
          </a:p>
        </p:txBody>
      </p:sp>
      <p:sp>
        <p:nvSpPr>
          <p:cNvPr id="1053" name="Google Shape;1053;p13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Github link:</a:t>
            </a:r>
            <a:endParaRPr sz="2400">
              <a:solidFill>
                <a:srgbClr val="414141"/>
              </a:solidFill>
            </a:endParaRPr>
          </a:p>
          <a:p>
            <a:pPr indent="-381000" lvl="1" marL="914400" marR="0" rtl="0" algn="l">
              <a:lnSpc>
                <a:spcPct val="140000"/>
              </a:lnSpc>
              <a:spcBef>
                <a:spcPts val="0"/>
              </a:spcBef>
              <a:spcAft>
                <a:spcPts val="0"/>
              </a:spcAft>
              <a:buClr>
                <a:srgbClr val="414141"/>
              </a:buClr>
              <a:buSzPts val="2400"/>
              <a:buFont typeface="Arial"/>
              <a:buChar char="○"/>
            </a:pPr>
            <a:r>
              <a:rPr lang="en" sz="1800" u="sng">
                <a:solidFill>
                  <a:schemeClr val="hlink"/>
                </a:solidFill>
                <a:latin typeface="Roboto"/>
                <a:ea typeface="Roboto"/>
                <a:cs typeface="Roboto"/>
                <a:sym typeface="Roboto"/>
                <a:hlinkClick r:id="rId3"/>
              </a:rPr>
              <a:t>https://github.com/kubernauts/kafka-confluent-platform</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54" name="Google Shape;1054;p132"/>
          <p:cNvPicPr preferRelativeResize="0"/>
          <p:nvPr/>
        </p:nvPicPr>
        <p:blipFill>
          <a:blip r:embed="rId4">
            <a:alphaModFix/>
          </a:blip>
          <a:stretch>
            <a:fillRect/>
          </a:stretch>
        </p:blipFill>
        <p:spPr>
          <a:xfrm>
            <a:off x="1718625" y="2233072"/>
            <a:ext cx="5706751" cy="17032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10: Strimzi Kafka Operator</a:t>
            </a:r>
            <a:endParaRPr i="1" sz="1400"/>
          </a:p>
        </p:txBody>
      </p:sp>
      <p:sp>
        <p:nvSpPr>
          <p:cNvPr id="1061" name="Google Shape;1061;p13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Github link:</a:t>
            </a:r>
            <a:endParaRPr sz="2400">
              <a:solidFill>
                <a:srgbClr val="414141"/>
              </a:solidFill>
            </a:endParaRPr>
          </a:p>
          <a:p>
            <a:pPr indent="-381000" lvl="1" marL="914400" marR="0" rtl="0" algn="l">
              <a:lnSpc>
                <a:spcPct val="140000"/>
              </a:lnSpc>
              <a:spcBef>
                <a:spcPts val="0"/>
              </a:spcBef>
              <a:spcAft>
                <a:spcPts val="0"/>
              </a:spcAft>
              <a:buClr>
                <a:srgbClr val="414141"/>
              </a:buClr>
              <a:buSzPts val="2400"/>
              <a:buFont typeface="Arial"/>
              <a:buChar char="○"/>
            </a:pPr>
            <a:r>
              <a:rPr lang="en" sz="1800" u="sng">
                <a:solidFill>
                  <a:schemeClr val="hlink"/>
                </a:solidFill>
                <a:latin typeface="Roboto"/>
                <a:ea typeface="Roboto"/>
                <a:cs typeface="Roboto"/>
                <a:sym typeface="Roboto"/>
                <a:hlinkClick r:id="rId3"/>
              </a:rPr>
              <a:t>https://github.com/strimzi/strimzi-kafka-operator</a:t>
            </a:r>
            <a:br>
              <a:rPr lang="en"/>
            </a:br>
            <a:r>
              <a:rPr lang="en"/>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0"/>
              </a:spcAft>
              <a:buNone/>
            </a:pPr>
            <a:r>
              <a:t/>
            </a:r>
            <a:endParaRPr sz="2400">
              <a:latin typeface="Roboto"/>
              <a:ea typeface="Roboto"/>
              <a:cs typeface="Roboto"/>
              <a:sym typeface="Roboto"/>
            </a:endParaRPr>
          </a:p>
          <a:p>
            <a:pPr indent="-381000" lvl="0" marL="457200" rtl="0" algn="l">
              <a:lnSpc>
                <a:spcPct val="115000"/>
              </a:lnSpc>
              <a:spcBef>
                <a:spcPts val="2800"/>
              </a:spcBef>
              <a:spcAft>
                <a:spcPts val="0"/>
              </a:spcAft>
              <a:buClr>
                <a:srgbClr val="414141"/>
              </a:buClr>
              <a:buSzPts val="2400"/>
              <a:buChar char="●"/>
            </a:pPr>
            <a:r>
              <a:rPr lang="en" sz="2400">
                <a:solidFill>
                  <a:srgbClr val="414141"/>
                </a:solidFill>
              </a:rPr>
              <a:t>Apache Kafka® on Kubernetes® </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u="sng">
                <a:solidFill>
                  <a:schemeClr val="hlink"/>
                </a:solidFill>
                <a:hlinkClick r:id="rId4"/>
              </a:rPr>
              <a:t>→</a:t>
            </a:r>
            <a:r>
              <a:rPr lang="en" sz="2400">
                <a:solidFill>
                  <a:srgbClr val="414141"/>
                </a:solidFill>
              </a:rPr>
              <a:t> </a:t>
            </a:r>
            <a:endParaRPr sz="2400">
              <a:latin typeface="Roboto"/>
              <a:ea typeface="Roboto"/>
              <a:cs typeface="Roboto"/>
              <a:sym typeface="Roboto"/>
            </a:endParaRPr>
          </a:p>
        </p:txBody>
      </p:sp>
      <p:pic>
        <p:nvPicPr>
          <p:cNvPr id="1062" name="Google Shape;1062;p133"/>
          <p:cNvPicPr preferRelativeResize="0"/>
          <p:nvPr/>
        </p:nvPicPr>
        <p:blipFill>
          <a:blip r:embed="rId5">
            <a:alphaModFix/>
          </a:blip>
          <a:stretch>
            <a:fillRect/>
          </a:stretch>
        </p:blipFill>
        <p:spPr>
          <a:xfrm>
            <a:off x="1709738" y="2052638"/>
            <a:ext cx="5724525" cy="14954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11: Cassandra on Kubernetes</a:t>
            </a:r>
            <a:endParaRPr i="1" sz="1400"/>
          </a:p>
        </p:txBody>
      </p:sp>
      <p:sp>
        <p:nvSpPr>
          <p:cNvPr id="1069" name="Google Shape;1069;p13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Cassandra Operator  </a:t>
            </a:r>
            <a:r>
              <a:rPr lang="en" sz="2400" u="sng">
                <a:solidFill>
                  <a:schemeClr val="hlink"/>
                </a:solidFill>
                <a:hlinkClick r:id="rId3"/>
              </a:rPr>
              <a:t>→</a:t>
            </a:r>
            <a:r>
              <a:rPr lang="en" sz="2400">
                <a:solidFill>
                  <a:srgbClr val="414141"/>
                </a:solidFill>
              </a:rPr>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pic>
        <p:nvPicPr>
          <p:cNvPr id="1070" name="Google Shape;1070;p134"/>
          <p:cNvPicPr preferRelativeResize="0"/>
          <p:nvPr/>
        </p:nvPicPr>
        <p:blipFill>
          <a:blip r:embed="rId4">
            <a:alphaModFix/>
          </a:blip>
          <a:stretch>
            <a:fillRect/>
          </a:stretch>
        </p:blipFill>
        <p:spPr>
          <a:xfrm>
            <a:off x="1700213" y="1352550"/>
            <a:ext cx="5743575" cy="28956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3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 in Touch</a:t>
            </a:r>
            <a:endParaRPr i="1" sz="1400"/>
          </a:p>
        </p:txBody>
      </p:sp>
      <p:sp>
        <p:nvSpPr>
          <p:cNvPr id="1077" name="Google Shape;1077;p13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Slack - </a:t>
            </a:r>
            <a:r>
              <a:rPr lang="en" sz="2400" u="sng">
                <a:solidFill>
                  <a:schemeClr val="hlink"/>
                </a:solidFill>
                <a:latin typeface="Roboto"/>
                <a:ea typeface="Roboto"/>
                <a:cs typeface="Roboto"/>
                <a:sym typeface="Roboto"/>
                <a:hlinkClick r:id="rId3"/>
              </a:rPr>
              <a:t>https://kubernauts-slack-join.herokuapp.com/</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#kubernetes-teachers on </a:t>
            </a:r>
            <a:r>
              <a:rPr lang="en" sz="2400" u="sng">
                <a:solidFill>
                  <a:schemeClr val="hlink"/>
                </a:solidFill>
                <a:latin typeface="Roboto"/>
                <a:ea typeface="Roboto"/>
                <a:cs typeface="Roboto"/>
                <a:sym typeface="Roboto"/>
                <a:hlinkClick r:id="rId4"/>
              </a:rPr>
              <a:t>https://kubernetes.slack.com</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GitHub - </a:t>
            </a:r>
            <a:r>
              <a:rPr lang="en" sz="2400" u="sng">
                <a:solidFill>
                  <a:schemeClr val="hlink"/>
                </a:solidFill>
                <a:latin typeface="Roboto"/>
                <a:ea typeface="Roboto"/>
                <a:cs typeface="Roboto"/>
                <a:sym typeface="Roboto"/>
                <a:hlinkClick r:id="rId5"/>
              </a:rPr>
              <a:t>https://github.com/kubernauts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Twitter - </a:t>
            </a:r>
            <a:r>
              <a:rPr lang="en" sz="2400" u="sng">
                <a:solidFill>
                  <a:schemeClr val="hlink"/>
                </a:solidFill>
                <a:latin typeface="Roboto"/>
                <a:ea typeface="Roboto"/>
                <a:cs typeface="Roboto"/>
                <a:sym typeface="Roboto"/>
                <a:hlinkClick r:id="rId6"/>
              </a:rPr>
              <a:t>@kubernauts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Meetup group - </a:t>
            </a:r>
            <a:r>
              <a:rPr lang="en" sz="2400" u="sng">
                <a:solidFill>
                  <a:schemeClr val="hlink"/>
                </a:solidFill>
                <a:latin typeface="Roboto"/>
                <a:ea typeface="Roboto"/>
                <a:cs typeface="Roboto"/>
                <a:sym typeface="Roboto"/>
                <a:hlinkClick r:id="rId7"/>
              </a:rPr>
              <a:t>https://www.meetup.com/kubernauts/</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AutoNum type="arabicPeriod"/>
            </a:pPr>
            <a:r>
              <a:rPr lang="en" sz="2400">
                <a:latin typeface="Roboto"/>
                <a:ea typeface="Roboto"/>
                <a:cs typeface="Roboto"/>
                <a:sym typeface="Roboto"/>
              </a:rPr>
              <a:t>And finally, </a:t>
            </a:r>
            <a:r>
              <a:rPr lang="en" sz="2400" u="sng">
                <a:solidFill>
                  <a:schemeClr val="hlink"/>
                </a:solidFill>
                <a:latin typeface="Roboto"/>
                <a:ea typeface="Roboto"/>
                <a:cs typeface="Roboto"/>
                <a:sym typeface="Roboto"/>
                <a:hlinkClick r:id="rId8"/>
              </a:rPr>
              <a:t>kubernauts.io</a:t>
            </a:r>
            <a:r>
              <a:rPr lang="en"/>
              <a:t>, </a:t>
            </a:r>
            <a:r>
              <a:rPr lang="en" sz="2400" u="sng">
                <a:solidFill>
                  <a:schemeClr val="hlink"/>
                </a:solidFill>
                <a:latin typeface="Roboto"/>
                <a:ea typeface="Roboto"/>
                <a:cs typeface="Roboto"/>
                <a:sym typeface="Roboto"/>
                <a:hlinkClick r:id="rId9"/>
              </a:rPr>
              <a:t>kubernauts.de</a:t>
            </a:r>
            <a:r>
              <a:rPr lang="en" sz="2400">
                <a:latin typeface="Roboto"/>
                <a:ea typeface="Roboto"/>
                <a:cs typeface="Roboto"/>
                <a:sym typeface="Roboto"/>
              </a:rPr>
              <a:t> &amp; kubernauts.academy  (coming in Q3 / 19)</a:t>
            </a:r>
            <a:endParaRPr sz="2400">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36"/>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Tooling and Helpers</a:t>
            </a:r>
            <a:endParaRPr sz="6000">
              <a:solidFill>
                <a:schemeClr val="lt1"/>
              </a:solidFill>
            </a:endParaRPr>
          </a:p>
          <a:p>
            <a:pPr indent="457200" lvl="0" marL="1371600" rtl="0" algn="l">
              <a:spcBef>
                <a:spcPts val="0"/>
              </a:spcBef>
              <a:spcAft>
                <a:spcPts val="0"/>
              </a:spcAft>
              <a:buNone/>
            </a:pPr>
            <a:r>
              <a:rPr lang="en" sz="6000">
                <a:solidFill>
                  <a:schemeClr val="lt1"/>
                </a:solidFill>
              </a:rPr>
              <a:t> </a:t>
            </a:r>
            <a:r>
              <a:rPr lang="en" sz="6000">
                <a:solidFill>
                  <a:schemeClr val="lt1"/>
                </a:solidFill>
              </a:rPr>
              <a:t>Here you go:</a:t>
            </a:r>
            <a:br>
              <a:rPr lang="en" sz="6000">
                <a:solidFill>
                  <a:schemeClr val="lt1"/>
                </a:solidFill>
              </a:rPr>
            </a:br>
            <a:endParaRPr b="1">
              <a:latin typeface="Roboto"/>
              <a:ea typeface="Roboto"/>
              <a:cs typeface="Roboto"/>
              <a:sym typeface="Roboto"/>
            </a:endParaRPr>
          </a:p>
          <a:p>
            <a:pPr indent="457200" lvl="0" marL="914400" rtl="0" algn="l">
              <a:spcBef>
                <a:spcPts val="0"/>
              </a:spcBef>
              <a:spcAft>
                <a:spcPts val="0"/>
              </a:spcAft>
              <a:buNone/>
            </a:pPr>
            <a:r>
              <a:rPr lang="en" sz="2400" u="sng">
                <a:solidFill>
                  <a:schemeClr val="hlink"/>
                </a:solidFill>
                <a:hlinkClick r:id="rId3"/>
              </a:rPr>
              <a:t>The Golden Kubernetes Tooling and Helpers list</a:t>
            </a:r>
            <a:endParaRPr sz="2400">
              <a:solidFill>
                <a:srgbClr val="FFFF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3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Cloud Native Storage</a:t>
            </a:r>
            <a:br>
              <a:rPr lang="en" sz="6000">
                <a:solidFill>
                  <a:schemeClr val="lt1"/>
                </a:solidFill>
              </a:rPr>
            </a:br>
            <a:r>
              <a:rPr lang="en" sz="2400" u="sng">
                <a:solidFill>
                  <a:schemeClr val="hlink"/>
                </a:solidFill>
                <a:hlinkClick r:id="rId3"/>
              </a:rPr>
              <a:t>Cloud Native Storage on Kubernetes®</a:t>
            </a:r>
            <a:endParaRPr sz="2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38"/>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Need Training On-Site?</a:t>
            </a:r>
            <a:br>
              <a:rPr lang="en" sz="6000">
                <a:solidFill>
                  <a:schemeClr val="lt1"/>
                </a:solidFill>
              </a:rPr>
            </a:br>
            <a:r>
              <a:rPr lang="en" sz="6000" u="sng">
                <a:solidFill>
                  <a:schemeClr val="hlink"/>
                </a:solidFill>
                <a:hlinkClick r:id="rId3"/>
              </a:rPr>
              <a:t>https://kubernauts.de</a:t>
            </a:r>
            <a:endParaRPr sz="6000">
              <a:solidFill>
                <a:schemeClr val="lt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39"/>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rPr>
            </a:br>
            <a:r>
              <a:rPr lang="en" sz="6000">
                <a:solidFill>
                  <a:schemeClr val="lt1"/>
                </a:solidFill>
              </a:rPr>
              <a:t>Kubernauts’ Kubernetes Online Training</a:t>
            </a:r>
            <a:br>
              <a:rPr lang="en" sz="6000">
                <a:solidFill>
                  <a:schemeClr val="lt1"/>
                </a:solidFill>
              </a:rPr>
            </a:br>
            <a:r>
              <a:rPr lang="en" sz="2400">
                <a:solidFill>
                  <a:schemeClr val="lt1"/>
                </a:solidFill>
              </a:rPr>
              <a:t>on July 2nd and 3rd</a:t>
            </a:r>
            <a:br>
              <a:rPr lang="en" sz="2400">
                <a:solidFill>
                  <a:schemeClr val="lt1"/>
                </a:solidFill>
              </a:rPr>
            </a:br>
            <a:br>
              <a:rPr lang="en" sz="2400">
                <a:solidFill>
                  <a:schemeClr val="lt1"/>
                </a:solidFill>
              </a:rPr>
            </a:br>
            <a:r>
              <a:rPr lang="en" sz="1100" u="sng">
                <a:solidFill>
                  <a:schemeClr val="hlink"/>
                </a:solidFill>
                <a:hlinkClick r:id="rId3"/>
              </a:rPr>
              <a:t>https://kubernauts.de/en/training/index.htmlkubernetes-training-course.html</a:t>
            </a:r>
            <a:endParaRPr sz="2400">
              <a:solidFill>
                <a:schemeClr val="lt1"/>
              </a:solidFill>
            </a:endParaRPr>
          </a:p>
        </p:txBody>
      </p:sp>
      <p:pic>
        <p:nvPicPr>
          <p:cNvPr descr="kubernauts-learning.png" id="1098" name="Google Shape;1098;p139"/>
          <p:cNvPicPr preferRelativeResize="0"/>
          <p:nvPr/>
        </p:nvPicPr>
        <p:blipFill>
          <a:blip r:embed="rId4">
            <a:alphaModFix/>
          </a:blip>
          <a:stretch>
            <a:fillRect/>
          </a:stretch>
        </p:blipFill>
        <p:spPr>
          <a:xfrm>
            <a:off x="3851215" y="348174"/>
            <a:ext cx="1441576" cy="13983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Love To Learn From You, Join Us, We’re Hiring!</a:t>
            </a:r>
            <a:endParaRPr/>
          </a:p>
        </p:txBody>
      </p:sp>
      <p:pic>
        <p:nvPicPr>
          <p:cNvPr id="1104" name="Google Shape;1104;p140"/>
          <p:cNvPicPr preferRelativeResize="0"/>
          <p:nvPr/>
        </p:nvPicPr>
        <p:blipFill>
          <a:blip r:embed="rId3">
            <a:alphaModFix/>
          </a:blip>
          <a:stretch>
            <a:fillRect/>
          </a:stretch>
        </p:blipFill>
        <p:spPr>
          <a:xfrm>
            <a:off x="1666875" y="938213"/>
            <a:ext cx="5810250" cy="3267075"/>
          </a:xfrm>
          <a:prstGeom prst="rect">
            <a:avLst/>
          </a:prstGeom>
          <a:noFill/>
          <a:ln>
            <a:noFill/>
          </a:ln>
        </p:spPr>
      </p:pic>
      <p:sp>
        <p:nvSpPr>
          <p:cNvPr id="1105" name="Google Shape;1105;p140"/>
          <p:cNvSpPr txBox="1"/>
          <p:nvPr/>
        </p:nvSpPr>
        <p:spPr>
          <a:xfrm>
            <a:off x="2132400" y="4205300"/>
            <a:ext cx="4879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4"/>
              </a:rPr>
              <a:t>https://kubernauts.de/en/careers/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&amp; the Container Ecosystem</a:t>
            </a:r>
            <a:endParaRPr i="1" sz="1400"/>
          </a:p>
        </p:txBody>
      </p:sp>
      <p:sp>
        <p:nvSpPr>
          <p:cNvPr id="155" name="Google Shape;155;p25"/>
          <p:cNvSpPr txBox="1"/>
          <p:nvPr/>
        </p:nvSpPr>
        <p:spPr>
          <a:xfrm>
            <a:off x="0" y="4775700"/>
            <a:ext cx="91239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https://www.mindmeister.com/929803117/container-ecosystem?fullscreen=1</a:t>
            </a:r>
            <a:endParaRPr/>
          </a:p>
        </p:txBody>
      </p:sp>
      <p:pic>
        <p:nvPicPr>
          <p:cNvPr id="156" name="Google Shape;156;p25"/>
          <p:cNvPicPr preferRelativeResize="0"/>
          <p:nvPr/>
        </p:nvPicPr>
        <p:blipFill>
          <a:blip r:embed="rId4">
            <a:alphaModFix/>
          </a:blip>
          <a:stretch>
            <a:fillRect/>
          </a:stretch>
        </p:blipFill>
        <p:spPr>
          <a:xfrm>
            <a:off x="1054163" y="567600"/>
            <a:ext cx="7052769" cy="405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Agenda</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Agenda, day 1</a:t>
            </a:r>
            <a:endParaRPr i="1" sz="1400"/>
          </a:p>
        </p:txBody>
      </p:sp>
      <p:sp>
        <p:nvSpPr>
          <p:cNvPr id="168" name="Google Shape;168;p27"/>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Roboto"/>
              <a:buChar char="●"/>
            </a:pPr>
            <a:r>
              <a:rPr lang="en" sz="2400">
                <a:latin typeface="Roboto"/>
                <a:ea typeface="Roboto"/>
                <a:cs typeface="Roboto"/>
                <a:sym typeface="Roboto"/>
              </a:rPr>
              <a:t>Agenda</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What is Kubernetes</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Deployment and release strategy (in short)</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Getting started (general)</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Security</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Exercises</a:t>
            </a:r>
            <a:endParaRPr sz="2400">
              <a:latin typeface="Roboto"/>
              <a:ea typeface="Roboto"/>
              <a:cs typeface="Roboto"/>
              <a:sym typeface="Roboto"/>
            </a:endParaRPr>
          </a:p>
          <a:p>
            <a:pPr indent="-381000" lvl="1" marL="914400" marR="0" rtl="0" algn="l">
              <a:lnSpc>
                <a:spcPct val="100000"/>
              </a:lnSpc>
              <a:spcBef>
                <a:spcPts val="1000"/>
              </a:spcBef>
              <a:spcAft>
                <a:spcPts val="1000"/>
              </a:spcAft>
              <a:buSzPts val="2400"/>
              <a:buFont typeface="Roboto"/>
              <a:buChar char="○"/>
            </a:pPr>
            <a:r>
              <a:rPr lang="en" sz="2400">
                <a:latin typeface="Roboto"/>
                <a:ea typeface="Roboto"/>
                <a:cs typeface="Roboto"/>
                <a:sym typeface="Roboto"/>
              </a:rPr>
              <a:t>more Exercises</a:t>
            </a:r>
            <a:endParaRPr sz="24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Agenda, day 2</a:t>
            </a:r>
            <a:endParaRPr i="1" sz="1400"/>
          </a:p>
        </p:txBody>
      </p:sp>
      <p:sp>
        <p:nvSpPr>
          <p:cNvPr id="175" name="Google Shape;175;p28"/>
          <p:cNvSpPr txBox="1"/>
          <p:nvPr/>
        </p:nvSpPr>
        <p:spPr>
          <a:xfrm>
            <a:off x="45575" y="462900"/>
            <a:ext cx="9098400" cy="4680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Roboto"/>
              <a:buChar char="●"/>
            </a:pPr>
            <a:r>
              <a:rPr lang="en" sz="2400">
                <a:latin typeface="Roboto"/>
                <a:ea typeface="Roboto"/>
                <a:cs typeface="Roboto"/>
                <a:sym typeface="Roboto"/>
              </a:rPr>
              <a:t>Agenda</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HA Installation and Multi-Cluster Management</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Tips &amp; Tricks, Practice Questions</a:t>
            </a:r>
            <a:endParaRPr sz="2400">
              <a:latin typeface="Roboto"/>
              <a:ea typeface="Roboto"/>
              <a:cs typeface="Roboto"/>
              <a:sym typeface="Roboto"/>
            </a:endParaRPr>
          </a:p>
          <a:p>
            <a:pPr indent="-381000" lvl="1" marL="9144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Advanced Exercises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Load Testing on K8s with Apache Jmeter</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Kafka on K8s with Strimzi and Confluent OS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TK8 Cattle AWS vs. Cattle EKS</a:t>
            </a:r>
            <a:endParaRPr sz="2400">
              <a:latin typeface="Roboto"/>
              <a:ea typeface="Roboto"/>
              <a:cs typeface="Roboto"/>
              <a:sym typeface="Roboto"/>
            </a:endParaRPr>
          </a:p>
          <a:p>
            <a:pPr indent="-381000" lvl="2" marL="1371600" marR="0" rtl="0" algn="l">
              <a:lnSpc>
                <a:spcPct val="100000"/>
              </a:lnSpc>
              <a:spcBef>
                <a:spcPts val="1000"/>
              </a:spcBef>
              <a:spcAft>
                <a:spcPts val="0"/>
              </a:spcAft>
              <a:buSzPts val="2400"/>
              <a:buFont typeface="Roboto"/>
              <a:buChar char="■"/>
            </a:pPr>
            <a:r>
              <a:rPr lang="en" sz="2400">
                <a:latin typeface="Roboto"/>
                <a:ea typeface="Roboto"/>
                <a:cs typeface="Roboto"/>
                <a:sym typeface="Roboto"/>
              </a:rPr>
              <a:t>TK8 Special with TK8 Web </a:t>
            </a:r>
            <a:endParaRPr sz="2400">
              <a:latin typeface="Roboto"/>
              <a:ea typeface="Roboto"/>
              <a:cs typeface="Roboto"/>
              <a:sym typeface="Roboto"/>
            </a:endParaRPr>
          </a:p>
          <a:p>
            <a:pPr indent="-381000" lvl="1" marL="914400" marR="0" rtl="0" algn="l">
              <a:lnSpc>
                <a:spcPct val="100000"/>
              </a:lnSpc>
              <a:spcBef>
                <a:spcPts val="1000"/>
              </a:spcBef>
              <a:spcAft>
                <a:spcPts val="1000"/>
              </a:spcAft>
              <a:buSzPts val="2400"/>
              <a:buFont typeface="Roboto"/>
              <a:buChar char="○"/>
            </a:pPr>
            <a:r>
              <a:rPr lang="en" sz="2400">
                <a:latin typeface="Roboto"/>
                <a:ea typeface="Roboto"/>
                <a:cs typeface="Roboto"/>
                <a:sym typeface="Roboto"/>
              </a:rPr>
              <a:t>TroubleShooting &amp; Questions</a:t>
            </a:r>
            <a:endParaRPr sz="24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is</a:t>
            </a:r>
            <a:r>
              <a:rPr lang="en" sz="3600"/>
              <a:t> Kubernetes?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What Is Kubernetes?</a:t>
            </a:r>
            <a:endParaRPr i="1" sz="1400"/>
          </a:p>
        </p:txBody>
      </p:sp>
      <p:sp>
        <p:nvSpPr>
          <p:cNvPr id="187" name="Google Shape;187;p3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Kubernetes is Greek for "helmsman", your guide through unknown waters, nice but not true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the linux kernel of distributed systems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the linux of the cloud!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is a platform and container orchestration tool for automating deployment, scaling, and operations of application containers.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supports Docker, Containerd, CRI-O, Kata </a:t>
            </a:r>
            <a:r>
              <a:rPr lang="en" sz="2400">
                <a:solidFill>
                  <a:srgbClr val="414141"/>
                </a:solidFill>
              </a:rPr>
              <a:t>containers </a:t>
            </a:r>
            <a:r>
              <a:rPr lang="en" sz="2400">
                <a:solidFill>
                  <a:srgbClr val="414141"/>
                </a:solidFill>
              </a:rPr>
              <a:t>(formerly clear and hyper) and Virtlet</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Containers</a:t>
            </a:r>
            <a:r>
              <a:rPr lang="en" sz="1400"/>
              <a:t>?</a:t>
            </a:r>
            <a:endParaRPr i="1" sz="1400"/>
          </a:p>
        </p:txBody>
      </p:sp>
      <p:sp>
        <p:nvSpPr>
          <p:cNvPr id="194" name="Google Shape;194;p3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What is a Container Engine?</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Where are the differences between Docker, CRI-O or Containerd runtimes?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How does Kubernetes work with container runtimes?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Which is the best solution?</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Linux Container Internals by Scott McCarty </a:t>
            </a:r>
            <a:r>
              <a:rPr lang="en" sz="2400" u="sng">
                <a:solidFill>
                  <a:schemeClr val="hlink"/>
                </a:solidFill>
                <a:hlinkClick r:id="rId3"/>
              </a:rPr>
              <a:t>→</a:t>
            </a:r>
            <a:r>
              <a:rPr lang="en" sz="2400">
                <a:solidFill>
                  <a:srgbClr val="414141"/>
                </a:solidFill>
              </a:rPr>
              <a:t>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Container Runtimes and Kubernetes by Fahed Dorgaa </a:t>
            </a:r>
            <a:r>
              <a:rPr lang="en" sz="2400" u="sng">
                <a:solidFill>
                  <a:schemeClr val="hlink"/>
                </a:solidFill>
                <a:hlinkClick r:id="rId5"/>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Kubernetes Runtime </a:t>
            </a:r>
            <a:r>
              <a:rPr lang="en" sz="2400">
                <a:solidFill>
                  <a:srgbClr val="414141"/>
                </a:solidFill>
              </a:rPr>
              <a:t>Comparison</a:t>
            </a:r>
            <a:r>
              <a:rPr lang="en" sz="2400">
                <a:solidFill>
                  <a:srgbClr val="414141"/>
                </a:solidFill>
              </a:rPr>
              <a:t> </a:t>
            </a:r>
            <a:r>
              <a:rPr lang="en" sz="2400" u="sng">
                <a:solidFill>
                  <a:schemeClr val="hlink"/>
                </a:solidFill>
                <a:hlinkClick r:id="rId6"/>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Latest Updates</a:t>
            </a:r>
            <a:endParaRPr i="1" sz="1400"/>
          </a:p>
        </p:txBody>
      </p:sp>
      <p:sp>
        <p:nvSpPr>
          <p:cNvPr id="76" name="Google Shape;76;p14"/>
          <p:cNvSpPr txBox="1"/>
          <p:nvPr/>
        </p:nvSpPr>
        <p:spPr>
          <a:xfrm>
            <a:off x="18600" y="415200"/>
            <a:ext cx="9123900" cy="480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June 15.</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Kubernetes Sequence Diagram added </a:t>
            </a:r>
            <a:r>
              <a:rPr lang="en" sz="1800" u="sng">
                <a:solidFill>
                  <a:schemeClr val="hlink"/>
                </a:solidFill>
                <a:latin typeface="Roboto"/>
                <a:ea typeface="Roboto"/>
                <a:cs typeface="Roboto"/>
                <a:sym typeface="Roboto"/>
                <a:hlinkClick action="ppaction://hlinksldjump" r:id="rId3"/>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June 14.</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The Pod Cheat Sheet </a:t>
            </a:r>
            <a:r>
              <a:rPr lang="en" sz="1800" u="sng">
                <a:solidFill>
                  <a:schemeClr val="hlink"/>
                </a:solidFill>
                <a:latin typeface="Roboto"/>
                <a:ea typeface="Roboto"/>
                <a:cs typeface="Roboto"/>
                <a:sym typeface="Roboto"/>
                <a:hlinkClick action="ppaction://hlinksldjump" r:id="rId4"/>
              </a:rPr>
              <a:t>→</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1000"/>
              </a:spcAft>
              <a:buNone/>
            </a:pP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How </a:t>
            </a:r>
            <a:r>
              <a:rPr lang="en" sz="3600"/>
              <a:t>Kubernetes works?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Kubernetes works?</a:t>
            </a:r>
            <a:endParaRPr i="1" sz="1400"/>
          </a:p>
        </p:txBody>
      </p:sp>
      <p:sp>
        <p:nvSpPr>
          <p:cNvPr id="206" name="Google Shape;206;p3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457200" rtl="0" algn="l">
              <a:lnSpc>
                <a:spcPct val="140000"/>
              </a:lnSpc>
              <a:spcBef>
                <a:spcPts val="1400"/>
              </a:spcBef>
              <a:spcAft>
                <a:spcPts val="0"/>
              </a:spcAft>
              <a:buNone/>
            </a:pPr>
            <a:r>
              <a:rPr lang="en" sz="2400">
                <a:solidFill>
                  <a:srgbClr val="414141"/>
                </a:solidFill>
              </a:rPr>
              <a:t>In Kubernetes, there is a master node and multiple worker nodes, each worker node can handle multiple pods. Pods are just a bunch of containers clustered together as a working unit. You can start designing your applications using pods. Once your pods are ready, you can specify pod definitions to the master node, and how many you want to deploy. From this point, Kubernetes is in control. It takes the pods and deploys them to the worker nods.</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207" name="Google Shape;207;p33"/>
          <p:cNvSpPr txBox="1"/>
          <p:nvPr/>
        </p:nvSpPr>
        <p:spPr>
          <a:xfrm>
            <a:off x="460825" y="4710700"/>
            <a:ext cx="65055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100" u="sng">
                <a:solidFill>
                  <a:schemeClr val="hlink"/>
                </a:solidFill>
                <a:hlinkClick r:id="rId3"/>
              </a:rPr>
              <a:t>https://itnext.io/successful-short-kubernetes-stories-for-devops-architects-677f8bfed803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Components</a:t>
            </a:r>
            <a:endParaRPr i="1" sz="1400"/>
          </a:p>
        </p:txBody>
      </p:sp>
      <p:sp>
        <p:nvSpPr>
          <p:cNvPr id="214" name="Google Shape;214;p3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15" name="Google Shape;215;p34"/>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r>
              <a:rPr lang="en" sz="1000"/>
              <a:t>: </a:t>
            </a:r>
            <a:r>
              <a:rPr lang="en" sz="1000" u="sng">
                <a:solidFill>
                  <a:schemeClr val="hlink"/>
                </a:solidFill>
                <a:hlinkClick r:id="rId3"/>
              </a:rPr>
              <a:t>https://kubernetes.io/docs/concepts/overview/components/#master-components</a:t>
            </a:r>
            <a:endParaRPr sz="1000"/>
          </a:p>
        </p:txBody>
      </p:sp>
      <p:pic>
        <p:nvPicPr>
          <p:cNvPr id="216" name="Google Shape;216;p34"/>
          <p:cNvPicPr preferRelativeResize="0"/>
          <p:nvPr/>
        </p:nvPicPr>
        <p:blipFill>
          <a:blip r:embed="rId4">
            <a:alphaModFix/>
          </a:blip>
          <a:stretch>
            <a:fillRect/>
          </a:stretch>
        </p:blipFill>
        <p:spPr>
          <a:xfrm>
            <a:off x="0" y="483870"/>
            <a:ext cx="9144000" cy="4175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 Typical </a:t>
            </a:r>
            <a:r>
              <a:rPr lang="en" sz="1400"/>
              <a:t>Flow: How K8s API works</a:t>
            </a:r>
            <a:endParaRPr i="1" sz="1400"/>
          </a:p>
        </p:txBody>
      </p:sp>
      <p:sp>
        <p:nvSpPr>
          <p:cNvPr id="223" name="Google Shape;223;p3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24" name="Google Shape;224;p35"/>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https://blog.heptio.com/core-kubernetes-jazz-improv-over-orchestration-a7903ea92ca</a:t>
            </a:r>
            <a:endParaRPr sz="1000"/>
          </a:p>
        </p:txBody>
      </p:sp>
      <p:pic>
        <p:nvPicPr>
          <p:cNvPr id="225" name="Google Shape;225;p35"/>
          <p:cNvPicPr preferRelativeResize="0"/>
          <p:nvPr/>
        </p:nvPicPr>
        <p:blipFill>
          <a:blip r:embed="rId4">
            <a:alphaModFix/>
          </a:blip>
          <a:stretch>
            <a:fillRect/>
          </a:stretch>
        </p:blipFill>
        <p:spPr>
          <a:xfrm>
            <a:off x="1331700" y="505350"/>
            <a:ext cx="6480599" cy="4327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 Flow</a:t>
            </a:r>
            <a:endParaRPr i="1" sz="1400"/>
          </a:p>
        </p:txBody>
      </p:sp>
      <p:sp>
        <p:nvSpPr>
          <p:cNvPr id="232" name="Google Shape;232;p3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33" name="Google Shape;233;p36"/>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https://medium.com/payscale-tech/imperative-vs-declarative-a-kubernetes-tutorial-4be66c5d8914</a:t>
            </a:r>
            <a:endParaRPr sz="1000"/>
          </a:p>
        </p:txBody>
      </p:sp>
      <p:pic>
        <p:nvPicPr>
          <p:cNvPr id="234" name="Google Shape;234;p36"/>
          <p:cNvPicPr preferRelativeResize="0"/>
          <p:nvPr/>
        </p:nvPicPr>
        <p:blipFill>
          <a:blip r:embed="rId4">
            <a:alphaModFix/>
          </a:blip>
          <a:stretch>
            <a:fillRect/>
          </a:stretch>
        </p:blipFill>
        <p:spPr>
          <a:xfrm>
            <a:off x="2038135" y="622338"/>
            <a:ext cx="5067730" cy="40339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Component Flow</a:t>
            </a:r>
            <a:endParaRPr i="1" sz="1400"/>
          </a:p>
        </p:txBody>
      </p:sp>
      <p:sp>
        <p:nvSpPr>
          <p:cNvPr id="241" name="Google Shape;241;p3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42" name="Google Shape;242;p37"/>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https://medium.com/cloud-heroes/exploring-the-flexibility-of-kubernetes-9f65db2360a0</a:t>
            </a:r>
            <a:endParaRPr sz="1000"/>
          </a:p>
        </p:txBody>
      </p:sp>
      <p:pic>
        <p:nvPicPr>
          <p:cNvPr id="243" name="Google Shape;243;p37"/>
          <p:cNvPicPr preferRelativeResize="0"/>
          <p:nvPr/>
        </p:nvPicPr>
        <p:blipFill>
          <a:blip r:embed="rId4">
            <a:alphaModFix/>
          </a:blip>
          <a:stretch>
            <a:fillRect/>
          </a:stretch>
        </p:blipFill>
        <p:spPr>
          <a:xfrm>
            <a:off x="1250083" y="509450"/>
            <a:ext cx="6643833" cy="4190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Architecture Overview</a:t>
            </a:r>
            <a:endParaRPr i="1" sz="1400"/>
          </a:p>
        </p:txBody>
      </p:sp>
      <p:sp>
        <p:nvSpPr>
          <p:cNvPr id="250" name="Google Shape;250;p3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51" name="Google Shape;251;p38"/>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Introduction to Kubernetes</a:t>
            </a:r>
            <a:endParaRPr sz="1000"/>
          </a:p>
        </p:txBody>
      </p:sp>
      <p:pic>
        <p:nvPicPr>
          <p:cNvPr id="252" name="Google Shape;252;p38"/>
          <p:cNvPicPr preferRelativeResize="0"/>
          <p:nvPr/>
        </p:nvPicPr>
        <p:blipFill>
          <a:blip r:embed="rId4">
            <a:alphaModFix/>
          </a:blip>
          <a:stretch>
            <a:fillRect/>
          </a:stretch>
        </p:blipFill>
        <p:spPr>
          <a:xfrm>
            <a:off x="1074649" y="558375"/>
            <a:ext cx="6876747" cy="4288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High-Level Architecture Overview</a:t>
            </a:r>
            <a:endParaRPr i="1" sz="1400"/>
          </a:p>
        </p:txBody>
      </p:sp>
      <p:sp>
        <p:nvSpPr>
          <p:cNvPr id="259" name="Google Shape;259;p3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60" name="Google Shape;260;p39"/>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https://www.weave.works/blog/what-does-production-ready-really-mean-for-a-kubernetes-cluster</a:t>
            </a:r>
            <a:endParaRPr sz="1000"/>
          </a:p>
        </p:txBody>
      </p:sp>
      <p:pic>
        <p:nvPicPr>
          <p:cNvPr id="261" name="Google Shape;261;p39"/>
          <p:cNvPicPr preferRelativeResize="0"/>
          <p:nvPr/>
        </p:nvPicPr>
        <p:blipFill>
          <a:blip r:embed="rId4">
            <a:alphaModFix/>
          </a:blip>
          <a:stretch>
            <a:fillRect/>
          </a:stretch>
        </p:blipFill>
        <p:spPr>
          <a:xfrm>
            <a:off x="766199" y="513124"/>
            <a:ext cx="7369150" cy="4117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High-Level Architecture Overview</a:t>
            </a:r>
            <a:endParaRPr i="1" sz="1400"/>
          </a:p>
        </p:txBody>
      </p:sp>
      <p:sp>
        <p:nvSpPr>
          <p:cNvPr id="268" name="Google Shape;268;p4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269" name="Google Shape;269;p40"/>
          <p:cNvPicPr preferRelativeResize="0"/>
          <p:nvPr/>
        </p:nvPicPr>
        <p:blipFill>
          <a:blip r:embed="rId3">
            <a:alphaModFix/>
          </a:blip>
          <a:stretch>
            <a:fillRect/>
          </a:stretch>
        </p:blipFill>
        <p:spPr>
          <a:xfrm>
            <a:off x="328613" y="533400"/>
            <a:ext cx="8486775" cy="438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Architecture 101</a:t>
            </a:r>
            <a:endParaRPr i="1" sz="1400"/>
          </a:p>
        </p:txBody>
      </p:sp>
      <p:sp>
        <p:nvSpPr>
          <p:cNvPr id="276" name="Google Shape;276;p4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77" name="Google Shape;277;p41"/>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https://www.aquasec.com/wiki/display/containers/Kubernetes+Architecture+101</a:t>
            </a:r>
            <a:endParaRPr sz="1000"/>
          </a:p>
        </p:txBody>
      </p:sp>
      <p:pic>
        <p:nvPicPr>
          <p:cNvPr id="278" name="Google Shape;278;p41"/>
          <p:cNvPicPr preferRelativeResize="0"/>
          <p:nvPr/>
        </p:nvPicPr>
        <p:blipFill>
          <a:blip r:embed="rId4">
            <a:alphaModFix/>
          </a:blip>
          <a:stretch>
            <a:fillRect/>
          </a:stretch>
        </p:blipFill>
        <p:spPr>
          <a:xfrm>
            <a:off x="2570763" y="724475"/>
            <a:ext cx="4002475" cy="386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Latest Updates</a:t>
            </a:r>
            <a:endParaRPr i="1" sz="1400"/>
          </a:p>
        </p:txBody>
      </p:sp>
      <p:sp>
        <p:nvSpPr>
          <p:cNvPr id="83" name="Google Shape;83;p15"/>
          <p:cNvSpPr txBox="1"/>
          <p:nvPr/>
        </p:nvSpPr>
        <p:spPr>
          <a:xfrm>
            <a:off x="18600" y="415200"/>
            <a:ext cx="9123900" cy="480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June 1.</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Get Started with RSaaS </a:t>
            </a:r>
            <a:r>
              <a:rPr lang="en" sz="1800" u="sng">
                <a:solidFill>
                  <a:schemeClr val="hlink"/>
                </a:solidFill>
                <a:latin typeface="Roboto"/>
                <a:ea typeface="Roboto"/>
                <a:cs typeface="Roboto"/>
                <a:sym typeface="Roboto"/>
                <a:hlinkClick action="ppaction://hlinksldjump" r:id="rId3"/>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May 18.</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New Self Learning Site </a:t>
            </a:r>
            <a:r>
              <a:rPr lang="en" sz="1800" u="sng">
                <a:solidFill>
                  <a:schemeClr val="hlink"/>
                </a:solidFill>
                <a:latin typeface="Roboto"/>
                <a:ea typeface="Roboto"/>
                <a:cs typeface="Roboto"/>
                <a:sym typeface="Roboto"/>
                <a:hlinkClick r:id="rId4"/>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April 1.</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Troubleshooting </a:t>
            </a:r>
            <a:r>
              <a:rPr lang="en" sz="1800" u="sng">
                <a:solidFill>
                  <a:schemeClr val="accent5"/>
                </a:solidFill>
                <a:latin typeface="Roboto"/>
                <a:ea typeface="Roboto"/>
                <a:cs typeface="Roboto"/>
                <a:sym typeface="Roboto"/>
                <a:hlinkClick action="ppaction://hlinksldjump" r:id="rId5"/>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Feb. 15.</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Headless Service vs. ClusterIP </a:t>
            </a:r>
            <a:r>
              <a:rPr lang="en" sz="1800" u="sng">
                <a:solidFill>
                  <a:schemeClr val="hlink"/>
                </a:solidFill>
                <a:latin typeface="Roboto"/>
                <a:ea typeface="Roboto"/>
                <a:cs typeface="Roboto"/>
                <a:sym typeface="Roboto"/>
                <a:hlinkClick action="ppaction://hlinksldjump" r:id="rId6"/>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Feb. 10.</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Practical Kubernetes Problems </a:t>
            </a:r>
            <a:r>
              <a:rPr lang="en" sz="1800" u="sng">
                <a:solidFill>
                  <a:schemeClr val="accent5"/>
                </a:solidFill>
                <a:latin typeface="Roboto"/>
                <a:ea typeface="Roboto"/>
                <a:cs typeface="Roboto"/>
                <a:sym typeface="Roboto"/>
                <a:hlinkClick action="ppaction://hlinksldjump" r:id="rId7"/>
              </a:rPr>
              <a:t>→</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spcBef>
                <a:spcPts val="1000"/>
              </a:spcBef>
              <a:spcAft>
                <a:spcPts val="0"/>
              </a:spcAft>
              <a:buSzPts val="1800"/>
              <a:buFont typeface="Roboto"/>
              <a:buChar char="●"/>
            </a:pPr>
            <a:r>
              <a:rPr lang="en" sz="1800">
                <a:latin typeface="Roboto"/>
                <a:ea typeface="Roboto"/>
                <a:cs typeface="Roboto"/>
                <a:sym typeface="Roboto"/>
              </a:rPr>
              <a:t>Jan. 27. </a:t>
            </a:r>
            <a:endParaRPr sz="1800">
              <a:latin typeface="Roboto"/>
              <a:ea typeface="Roboto"/>
              <a:cs typeface="Roboto"/>
              <a:sym typeface="Roboto"/>
            </a:endParaRPr>
          </a:p>
          <a:p>
            <a:pPr indent="-342900" lvl="1" marL="914400" rtl="0" algn="l">
              <a:spcBef>
                <a:spcPts val="1000"/>
              </a:spcBef>
              <a:spcAft>
                <a:spcPts val="0"/>
              </a:spcAft>
              <a:buSzPts val="1800"/>
              <a:buFont typeface="Roboto"/>
              <a:buChar char="○"/>
            </a:pPr>
            <a:r>
              <a:rPr lang="en" sz="1800">
                <a:latin typeface="Roboto"/>
                <a:ea typeface="Roboto"/>
                <a:cs typeface="Roboto"/>
                <a:sym typeface="Roboto"/>
              </a:rPr>
              <a:t>Cloud Native Storage on K8s </a:t>
            </a:r>
            <a:r>
              <a:rPr lang="en" sz="1800" u="sng">
                <a:solidFill>
                  <a:schemeClr val="accent5"/>
                </a:solidFill>
                <a:latin typeface="Roboto"/>
                <a:ea typeface="Roboto"/>
                <a:cs typeface="Roboto"/>
                <a:sym typeface="Roboto"/>
                <a:hlinkClick action="ppaction://hlinksldjump" r:id="rId8"/>
              </a:rPr>
              <a:t>→</a:t>
            </a:r>
            <a:r>
              <a:rPr lang="en" sz="1800">
                <a:latin typeface="Roboto"/>
                <a:ea typeface="Roboto"/>
                <a:cs typeface="Roboto"/>
                <a:sym typeface="Roboto"/>
              </a:rPr>
              <a:t> </a:t>
            </a:r>
            <a:endParaRPr sz="1800">
              <a:latin typeface="Roboto"/>
              <a:ea typeface="Roboto"/>
              <a:cs typeface="Roboto"/>
              <a:sym typeface="Roboto"/>
            </a:endParaRPr>
          </a:p>
          <a:p>
            <a:pPr indent="0" lvl="0" marL="0" marR="0" rtl="0" algn="l">
              <a:lnSpc>
                <a:spcPct val="100000"/>
              </a:lnSpc>
              <a:spcBef>
                <a:spcPts val="1000"/>
              </a:spcBef>
              <a:spcAft>
                <a:spcPts val="0"/>
              </a:spcAft>
              <a:buNone/>
            </a:pPr>
            <a:r>
              <a:t/>
            </a:r>
            <a:endParaRPr sz="1800">
              <a:latin typeface="Roboto"/>
              <a:ea typeface="Roboto"/>
              <a:cs typeface="Roboto"/>
              <a:sym typeface="Roboto"/>
            </a:endParaRPr>
          </a:p>
          <a:p>
            <a:pPr indent="0" lvl="0" marL="0" marR="0" rtl="0" algn="l">
              <a:lnSpc>
                <a:spcPct val="100000"/>
              </a:lnSpc>
              <a:spcBef>
                <a:spcPts val="1000"/>
              </a:spcBef>
              <a:spcAft>
                <a:spcPts val="1000"/>
              </a:spcAft>
              <a:buNone/>
            </a:pP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is like Kafka: Event-Driven Architecture</a:t>
            </a:r>
            <a:endParaRPr i="1" sz="1400"/>
          </a:p>
        </p:txBody>
      </p:sp>
      <p:sp>
        <p:nvSpPr>
          <p:cNvPr id="285" name="Google Shape;285;p4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86" name="Google Shape;286;p42"/>
          <p:cNvSpPr txBox="1"/>
          <p:nvPr/>
        </p:nvSpPr>
        <p:spPr>
          <a:xfrm>
            <a:off x="0" y="489555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Events, the DNA of Kubernetes</a:t>
            </a:r>
            <a:endParaRPr sz="1000"/>
          </a:p>
        </p:txBody>
      </p:sp>
      <p:pic>
        <p:nvPicPr>
          <p:cNvPr id="287" name="Google Shape;287;p42"/>
          <p:cNvPicPr preferRelativeResize="0"/>
          <p:nvPr/>
        </p:nvPicPr>
        <p:blipFill>
          <a:blip r:embed="rId4">
            <a:alphaModFix/>
          </a:blip>
          <a:stretch>
            <a:fillRect/>
          </a:stretch>
        </p:blipFill>
        <p:spPr>
          <a:xfrm>
            <a:off x="650451" y="1059525"/>
            <a:ext cx="8052726" cy="3836025"/>
          </a:xfrm>
          <a:prstGeom prst="rect">
            <a:avLst/>
          </a:prstGeom>
          <a:noFill/>
          <a:ln>
            <a:noFill/>
          </a:ln>
        </p:spPr>
      </p:pic>
      <p:sp>
        <p:nvSpPr>
          <p:cNvPr id="288" name="Google Shape;288;p42"/>
          <p:cNvSpPr txBox="1"/>
          <p:nvPr/>
        </p:nvSpPr>
        <p:spPr>
          <a:xfrm>
            <a:off x="197975" y="480775"/>
            <a:ext cx="8719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4145"/>
                </a:solidFill>
                <a:highlight>
                  <a:srgbClr val="FFFFFF"/>
                </a:highlight>
                <a:latin typeface="Merriweather"/>
                <a:ea typeface="Merriweather"/>
                <a:cs typeface="Merriweather"/>
                <a:sym typeface="Merriweather"/>
              </a:rPr>
              <a:t>Kubernetes: “Autonomous processes reacting to events from the API server”.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HA</a:t>
            </a:r>
            <a:endParaRPr i="1" sz="1400"/>
          </a:p>
        </p:txBody>
      </p:sp>
      <p:sp>
        <p:nvSpPr>
          <p:cNvPr id="295" name="Google Shape;295;p4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296" name="Google Shape;296;p43"/>
          <p:cNvSpPr txBox="1"/>
          <p:nvPr/>
        </p:nvSpPr>
        <p:spPr>
          <a:xfrm>
            <a:off x="0" y="4773000"/>
            <a:ext cx="9161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Don’t miss</a:t>
            </a:r>
            <a:r>
              <a:rPr lang="en" sz="1000"/>
              <a:t>: </a:t>
            </a:r>
            <a:r>
              <a:rPr lang="en" sz="1000" u="sng">
                <a:solidFill>
                  <a:schemeClr val="hlink"/>
                </a:solidFill>
                <a:hlinkClick r:id="rId3"/>
              </a:rPr>
              <a:t>https://medium.com/@dominik.tornow/kubernetes-high-availability-d2c9cbbdd864</a:t>
            </a:r>
            <a:endParaRPr sz="1000"/>
          </a:p>
        </p:txBody>
      </p:sp>
      <p:pic>
        <p:nvPicPr>
          <p:cNvPr id="297" name="Google Shape;297;p43"/>
          <p:cNvPicPr preferRelativeResize="0"/>
          <p:nvPr/>
        </p:nvPicPr>
        <p:blipFill>
          <a:blip r:embed="rId4">
            <a:alphaModFix/>
          </a:blip>
          <a:stretch>
            <a:fillRect/>
          </a:stretch>
        </p:blipFill>
        <p:spPr>
          <a:xfrm>
            <a:off x="762000" y="895350"/>
            <a:ext cx="7620000" cy="335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Core Concepts of</a:t>
            </a:r>
            <a:r>
              <a:rPr lang="en" sz="1400"/>
              <a:t> Kubernetes (1)</a:t>
            </a:r>
            <a:endParaRPr i="1" sz="1400"/>
          </a:p>
        </p:txBody>
      </p:sp>
      <p:sp>
        <p:nvSpPr>
          <p:cNvPr id="304" name="Google Shape;304;p4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Pod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Label and selectors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Controllers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Deployments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ReplicaSet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ReplicationController </a:t>
            </a:r>
            <a:r>
              <a:rPr lang="en" sz="2400" u="sng">
                <a:solidFill>
                  <a:schemeClr val="hlink"/>
                </a:solidFill>
                <a:hlinkClick r:id="rId7"/>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DaemonSet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Service </a:t>
            </a:r>
            <a:r>
              <a:rPr lang="en" sz="2400" u="sng">
                <a:solidFill>
                  <a:schemeClr val="hlink"/>
                </a:solidFill>
                <a:hlinkClick r:id="rId9"/>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Core Concepts of Kubernetes (2)</a:t>
            </a:r>
            <a:endParaRPr i="1" sz="1400"/>
          </a:p>
        </p:txBody>
      </p:sp>
      <p:sp>
        <p:nvSpPr>
          <p:cNvPr id="311" name="Google Shape;311;p4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StatefulSets </a:t>
            </a:r>
            <a:r>
              <a:rPr lang="en" sz="2400" u="sng">
                <a:solidFill>
                  <a:schemeClr val="accent5"/>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ConfigMaps </a:t>
            </a:r>
            <a:r>
              <a:rPr lang="en" sz="2400" u="sng">
                <a:solidFill>
                  <a:schemeClr val="hlink"/>
                </a:solidFill>
                <a:hlinkClick r:id="rId4"/>
              </a:rPr>
              <a: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Secrets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Persistent Volumes (attaching storage to containers)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Life Cycle of Applications in Kubernetes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Updating Pods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Rolling updates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Rollback</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(1)</a:t>
            </a:r>
            <a:endParaRPr i="1" sz="1400"/>
          </a:p>
        </p:txBody>
      </p:sp>
      <p:sp>
        <p:nvSpPr>
          <p:cNvPr id="318" name="Google Shape;318;p4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19" name="Google Shape;319;p46"/>
          <p:cNvGraphicFramePr/>
          <p:nvPr/>
        </p:nvGraphicFramePr>
        <p:xfrm>
          <a:off x="0" y="415210"/>
          <a:ext cx="3000000" cy="3000000"/>
        </p:xfrm>
        <a:graphic>
          <a:graphicData uri="http://schemas.openxmlformats.org/drawingml/2006/table">
            <a:tbl>
              <a:tblPr>
                <a:noFill/>
                <a:tableStyleId>{81B8525F-0024-40FC-AE56-0FC20218E93D}</a:tableStyleId>
              </a:tblPr>
              <a:tblGrid>
                <a:gridCol w="1038900"/>
                <a:gridCol w="3140525"/>
                <a:gridCol w="4944475"/>
              </a:tblGrid>
              <a:tr h="3888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573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Namespace* (ns) [v1]</a:t>
                      </a:r>
                      <a:endParaRPr/>
                    </a:p>
                  </a:txBody>
                  <a:tcPr marT="91425" marB="91425" marR="91425" marL="91425"/>
                </a:tc>
                <a:tc>
                  <a:txBody>
                    <a:bodyPr/>
                    <a:lstStyle/>
                    <a:p>
                      <a:pPr indent="0" lvl="0" marL="0" rtl="0" algn="l">
                        <a:spcBef>
                          <a:spcPts val="0"/>
                        </a:spcBef>
                        <a:spcAft>
                          <a:spcPts val="0"/>
                        </a:spcAft>
                        <a:buNone/>
                      </a:pPr>
                      <a:r>
                        <a:rPr lang="en"/>
                        <a:t>Enables organizing resources into non-overlapping groups (for example, per tenant) </a:t>
                      </a:r>
                      <a:endParaRPr/>
                    </a:p>
                  </a:txBody>
                  <a:tcPr marT="91425" marB="91425" marR="91425" marL="91425"/>
                </a:tc>
              </a:tr>
              <a:tr h="3766225">
                <a:tc>
                  <a:txBody>
                    <a:bodyPr/>
                    <a:lstStyle/>
                    <a:p>
                      <a:pPr indent="0" lvl="0" marL="0" rtl="0" algn="l">
                        <a:spcBef>
                          <a:spcPts val="0"/>
                        </a:spcBef>
                        <a:spcAft>
                          <a:spcPts val="0"/>
                        </a:spcAft>
                        <a:buNone/>
                      </a:pPr>
                      <a:r>
                        <a:rPr lang="en"/>
                        <a:t>Deploying Workloads</a:t>
                      </a:r>
                      <a:endParaRPr/>
                    </a:p>
                  </a:txBody>
                  <a:tcPr marT="91425" marB="91425" marR="91425" marL="91425"/>
                </a:tc>
                <a:tc>
                  <a:txBody>
                    <a:bodyPr/>
                    <a:lstStyle/>
                    <a:p>
                      <a:pPr indent="0" lvl="0" marL="0" rtl="0" algn="l">
                        <a:spcBef>
                          <a:spcPts val="0"/>
                        </a:spcBef>
                        <a:spcAft>
                          <a:spcPts val="0"/>
                        </a:spcAft>
                        <a:buNone/>
                      </a:pPr>
                      <a:r>
                        <a:rPr lang="en"/>
                        <a:t>Pod (po) [v1]</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ReplicaSet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ReplicationController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CronJob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DaemonSet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StatefulSet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Deployment</a:t>
                      </a:r>
                      <a:endParaRPr/>
                    </a:p>
                  </a:txBody>
                  <a:tcPr marT="91425" marB="91425" marR="91425" marL="91425"/>
                </a:tc>
                <a:tc>
                  <a:txBody>
                    <a:bodyPr/>
                    <a:lstStyle/>
                    <a:p>
                      <a:pPr indent="0" lvl="0" marL="0" rtl="0" algn="l">
                        <a:spcBef>
                          <a:spcPts val="0"/>
                        </a:spcBef>
                        <a:spcAft>
                          <a:spcPts val="0"/>
                        </a:spcAft>
                        <a:buNone/>
                      </a:pPr>
                      <a:r>
                        <a:rPr lang="en"/>
                        <a:t>The basic deployable unit containing one or more processes in co-located containers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Keeps one or more pod replicas running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older, less-powerful equivalent of a ReplicaSet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pods that perform a completable task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a scheduled job once or periodically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one pod replica per node (on all nodes or only on those matching a node selector)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Runs stateful pods with a stable identity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Declarative deployment and updates of pods </a:t>
                      </a:r>
                      <a:endParaRPr/>
                    </a:p>
                    <a:p>
                      <a:pPr indent="0" lvl="0" marL="0" rtl="0" algn="l">
                        <a:spcBef>
                          <a:spcPts val="0"/>
                        </a:spcBef>
                        <a:spcAft>
                          <a:spcPts val="0"/>
                        </a:spcAft>
                        <a:buNone/>
                      </a:pPr>
                      <a:r>
                        <a:t/>
                      </a:r>
                      <a:endParaRPr/>
                    </a:p>
                  </a:txBody>
                  <a:tcPr marT="91425" marB="91425" marR="91425" marL="91425"/>
                </a:tc>
              </a:tr>
            </a:tbl>
          </a:graphicData>
        </a:graphic>
      </p:graphicFrame>
      <p:sp>
        <p:nvSpPr>
          <p:cNvPr id="320" name="Google Shape;320;p46"/>
          <p:cNvSpPr txBox="1"/>
          <p:nvPr/>
        </p:nvSpPr>
        <p:spPr>
          <a:xfrm>
            <a:off x="0" y="5039425"/>
            <a:ext cx="91239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b="1" sz="1600"/>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The Pod Cheat Sheet</a:t>
            </a:r>
            <a:endParaRPr i="1" sz="1400"/>
          </a:p>
        </p:txBody>
      </p:sp>
      <p:sp>
        <p:nvSpPr>
          <p:cNvPr id="327" name="Google Shape;327;p4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328" name="Google Shape;328;p47"/>
          <p:cNvSpPr txBox="1"/>
          <p:nvPr/>
        </p:nvSpPr>
        <p:spPr>
          <a:xfrm>
            <a:off x="18600" y="4840200"/>
            <a:ext cx="91239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The Pod Cheat Sheet by the awesome Jimmy Song</a:t>
            </a:r>
            <a:endParaRPr b="1" sz="1600"/>
          </a:p>
          <a:p>
            <a:pPr indent="0" lvl="0" marL="0" rtl="0" algn="l">
              <a:spcBef>
                <a:spcPts val="0"/>
              </a:spcBef>
              <a:spcAft>
                <a:spcPts val="0"/>
              </a:spcAft>
              <a:buNone/>
            </a:pPr>
            <a:r>
              <a:t/>
            </a:r>
            <a:endParaRPr/>
          </a:p>
        </p:txBody>
      </p:sp>
      <p:pic>
        <p:nvPicPr>
          <p:cNvPr id="329" name="Google Shape;329;p47"/>
          <p:cNvPicPr preferRelativeResize="0"/>
          <p:nvPr/>
        </p:nvPicPr>
        <p:blipFill>
          <a:blip r:embed="rId4">
            <a:alphaModFix/>
          </a:blip>
          <a:stretch>
            <a:fillRect/>
          </a:stretch>
        </p:blipFill>
        <p:spPr>
          <a:xfrm>
            <a:off x="1634925" y="518625"/>
            <a:ext cx="5891250" cy="4375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(2)</a:t>
            </a:r>
            <a:endParaRPr i="1" sz="1400"/>
          </a:p>
        </p:txBody>
      </p:sp>
      <p:sp>
        <p:nvSpPr>
          <p:cNvPr id="336" name="Google Shape;336;p4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37" name="Google Shape;337;p48"/>
          <p:cNvGraphicFramePr/>
          <p:nvPr/>
        </p:nvGraphicFramePr>
        <p:xfrm>
          <a:off x="0" y="415210"/>
          <a:ext cx="3000000" cy="3000000"/>
        </p:xfrm>
        <a:graphic>
          <a:graphicData uri="http://schemas.openxmlformats.org/drawingml/2006/table">
            <a:tbl>
              <a:tblPr>
                <a:noFill/>
                <a:tableStyleId>{81B8525F-0024-40FC-AE56-0FC20218E93D}</a:tableStyleId>
              </a:tblPr>
              <a:tblGrid>
                <a:gridCol w="1038900"/>
                <a:gridCol w="3301500"/>
                <a:gridCol w="4783500"/>
              </a:tblGrid>
              <a:tr h="40827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1710650">
                <a:tc>
                  <a:txBody>
                    <a:bodyPr/>
                    <a:lstStyle/>
                    <a:p>
                      <a:pPr indent="0" lvl="0" marL="0" rtl="0" algn="l">
                        <a:spcBef>
                          <a:spcPts val="0"/>
                        </a:spcBef>
                        <a:spcAft>
                          <a:spcPts val="0"/>
                        </a:spcAft>
                        <a:buNone/>
                      </a:pPr>
                      <a:r>
                        <a:rPr lang="en"/>
                        <a:t>Services</a:t>
                      </a:r>
                      <a:endParaRPr/>
                    </a:p>
                  </a:txBody>
                  <a:tcPr marT="91425" marB="91425" marR="91425" marL="91425"/>
                </a:tc>
                <a:tc>
                  <a:txBody>
                    <a:bodyPr/>
                    <a:lstStyle/>
                    <a:p>
                      <a:pPr indent="0" lvl="0" marL="0" rtl="0" algn="l">
                        <a:spcBef>
                          <a:spcPts val="0"/>
                        </a:spcBef>
                        <a:spcAft>
                          <a:spcPts val="0"/>
                        </a:spcAft>
                        <a:buNone/>
                      </a:pPr>
                      <a:r>
                        <a:rPr b="1" lang="en" sz="1100"/>
                        <a:t>Service </a:t>
                      </a:r>
                      <a:r>
                        <a:rPr lang="en" sz="1100"/>
                        <a:t>(svc) [v1]</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100"/>
                        <a:t>Endpoints </a:t>
                      </a:r>
                      <a:r>
                        <a:rPr lang="en" sz="1100"/>
                        <a:t>(ep) [v1]</a:t>
                      </a:r>
                      <a:endParaRPr sz="1100"/>
                    </a:p>
                    <a:p>
                      <a:pPr indent="0" lvl="0" marL="0" rtl="0" algn="l">
                        <a:spcBef>
                          <a:spcPts val="0"/>
                        </a:spcBef>
                        <a:spcAft>
                          <a:spcPts val="0"/>
                        </a:spcAft>
                        <a:buNone/>
                      </a:pPr>
                      <a:br>
                        <a:rPr lang="en"/>
                      </a:br>
                      <a:endParaRPr/>
                    </a:p>
                    <a:p>
                      <a:pPr indent="0" lvl="0" marL="0" rtl="0" algn="l">
                        <a:spcBef>
                          <a:spcPts val="0"/>
                        </a:spcBef>
                        <a:spcAft>
                          <a:spcPts val="0"/>
                        </a:spcAft>
                        <a:buNone/>
                      </a:pPr>
                      <a:r>
                        <a:rPr lang="en"/>
                        <a:t>Ingress (ing) [extensions/v1beta1]</a:t>
                      </a:r>
                      <a:endParaRPr/>
                    </a:p>
                  </a:txBody>
                  <a:tcPr marT="91425" marB="91425" marR="91425" marL="91425"/>
                </a:tc>
                <a:tc>
                  <a:txBody>
                    <a:bodyPr/>
                    <a:lstStyle/>
                    <a:p>
                      <a:pPr indent="0" lvl="0" marL="0" rtl="0" algn="l">
                        <a:spcBef>
                          <a:spcPts val="0"/>
                        </a:spcBef>
                        <a:spcAft>
                          <a:spcPts val="0"/>
                        </a:spcAft>
                        <a:buNone/>
                      </a:pPr>
                      <a:r>
                        <a:rPr lang="en"/>
                        <a:t>Exposes one or more pods at a single and stable IP address and port pair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which pods (or other servers) are exposed through a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Exposes one or more services to external clients through a single externally reachable IP address</a:t>
                      </a:r>
                      <a:endParaRPr/>
                    </a:p>
                  </a:txBody>
                  <a:tcPr marT="91425" marB="91425" marR="91425" marL="91425"/>
                </a:tc>
              </a:tr>
              <a:tr h="891125">
                <a:tc>
                  <a:txBody>
                    <a:bodyPr/>
                    <a:lstStyle/>
                    <a:p>
                      <a:pPr indent="0" lvl="0" marL="0" rtl="0" algn="l">
                        <a:spcBef>
                          <a:spcPts val="0"/>
                        </a:spcBef>
                        <a:spcAft>
                          <a:spcPts val="0"/>
                        </a:spcAft>
                        <a:buNone/>
                      </a:pPr>
                      <a:r>
                        <a:rPr lang="en"/>
                        <a:t>Config</a:t>
                      </a:r>
                      <a:endParaRPr/>
                    </a:p>
                  </a:txBody>
                  <a:tcPr marT="91425" marB="91425" marR="91425" marL="91425"/>
                </a:tc>
                <a:tc>
                  <a:txBody>
                    <a:bodyPr/>
                    <a:lstStyle/>
                    <a:p>
                      <a:pPr indent="0" lvl="0" marL="0" rtl="0" algn="l">
                        <a:spcBef>
                          <a:spcPts val="0"/>
                        </a:spcBef>
                        <a:spcAft>
                          <a:spcPts val="0"/>
                        </a:spcAft>
                        <a:buNone/>
                      </a:pPr>
                      <a:r>
                        <a:rPr lang="en"/>
                        <a:t>ConfigMap (cm) [v1]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Secret [v1]</a:t>
                      </a:r>
                      <a:endParaRPr/>
                    </a:p>
                  </a:txBody>
                  <a:tcPr marT="91425" marB="91425" marR="91425" marL="91425"/>
                </a:tc>
                <a:tc>
                  <a:txBody>
                    <a:bodyPr/>
                    <a:lstStyle/>
                    <a:p>
                      <a:pPr indent="0" lvl="0" marL="0" rtl="0" algn="l">
                        <a:spcBef>
                          <a:spcPts val="0"/>
                        </a:spcBef>
                        <a:spcAft>
                          <a:spcPts val="0"/>
                        </a:spcAft>
                        <a:buNone/>
                      </a:pPr>
                      <a:r>
                        <a:rPr lang="en"/>
                        <a:t>A key-value map for storing non-sensitive config options for apps and exposing it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a ConfigMap, but for sensitive data</a:t>
                      </a:r>
                      <a:endParaRPr/>
                    </a:p>
                  </a:txBody>
                  <a:tcPr marT="91425" marB="91425" marR="91425" marL="91425"/>
                </a:tc>
              </a:tr>
              <a:tr h="1439725">
                <a:tc>
                  <a:txBody>
                    <a:bodyPr/>
                    <a:lstStyle/>
                    <a:p>
                      <a:pPr indent="0" lvl="0" marL="0" rtl="0" algn="l">
                        <a:spcBef>
                          <a:spcPts val="0"/>
                        </a:spcBef>
                        <a:spcAft>
                          <a:spcPts val="0"/>
                        </a:spcAft>
                        <a:buNone/>
                      </a:pPr>
                      <a:r>
                        <a:rPr lang="en"/>
                        <a:t>Storage</a:t>
                      </a:r>
                      <a:endParaRPr/>
                    </a:p>
                  </a:txBody>
                  <a:tcPr marT="91425" marB="91425" marR="91425" marL="91425"/>
                </a:tc>
                <a:tc>
                  <a:txBody>
                    <a:bodyPr/>
                    <a:lstStyle/>
                    <a:p>
                      <a:pPr indent="0" lvl="0" marL="0" rtl="0" algn="l">
                        <a:spcBef>
                          <a:spcPts val="0"/>
                        </a:spcBef>
                        <a:spcAft>
                          <a:spcPts val="0"/>
                        </a:spcAft>
                        <a:buNone/>
                      </a:pPr>
                      <a:r>
                        <a:rPr lang="en"/>
                        <a:t>PersistentVolume* (pv) [v1]</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PersistentVolumeClaim (pvc) [v1]</a:t>
                      </a:r>
                      <a:br>
                        <a:rPr lang="en"/>
                      </a:br>
                      <a:br>
                        <a:rPr lang="en"/>
                      </a:br>
                      <a:r>
                        <a:rPr lang="en"/>
                        <a:t>StorageClass* (sc) [storage.k8s.io/v1]</a:t>
                      </a:r>
                      <a:endParaRPr/>
                    </a:p>
                  </a:txBody>
                  <a:tcPr marT="91425" marB="91425" marR="91425" marL="91425"/>
                </a:tc>
                <a:tc>
                  <a:txBody>
                    <a:bodyPr/>
                    <a:lstStyle/>
                    <a:p>
                      <a:pPr indent="0" lvl="0" marL="0" rtl="0" algn="l">
                        <a:spcBef>
                          <a:spcPts val="0"/>
                        </a:spcBef>
                        <a:spcAft>
                          <a:spcPts val="0"/>
                        </a:spcAft>
                        <a:buNone/>
                      </a:pPr>
                      <a:r>
                        <a:rPr lang="en"/>
                        <a:t>Points to persistent storage that can be mounted into a pod through a PersistentVolumeClaim</a:t>
                      </a:r>
                      <a:endParaRPr/>
                    </a:p>
                    <a:p>
                      <a:pPr indent="0" lvl="0" marL="0" rtl="0" algn="l">
                        <a:spcBef>
                          <a:spcPts val="0"/>
                        </a:spcBef>
                        <a:spcAft>
                          <a:spcPts val="0"/>
                        </a:spcAft>
                        <a:buNone/>
                      </a:pPr>
                      <a:br>
                        <a:rPr lang="en"/>
                      </a:br>
                      <a:r>
                        <a:rPr lang="en"/>
                        <a:t>A request for and claim to a PersistentVolume</a:t>
                      </a:r>
                      <a:endParaRPr/>
                    </a:p>
                    <a:p>
                      <a:pPr indent="0" lvl="0" marL="0" rtl="0" algn="l">
                        <a:spcBef>
                          <a:spcPts val="0"/>
                        </a:spcBef>
                        <a:spcAft>
                          <a:spcPts val="0"/>
                        </a:spcAft>
                        <a:buNone/>
                      </a:pPr>
                      <a:br>
                        <a:rPr lang="en"/>
                      </a:br>
                      <a:r>
                        <a:rPr lang="en"/>
                        <a:t>Defines the type of storage in a PersistentVolumeClaim</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txBody>
                  <a:tcPr marT="91425" marB="91425" marR="91425" marL="91425"/>
                </a:tc>
              </a:tr>
            </a:tbl>
          </a:graphicData>
        </a:graphic>
      </p:graphicFrame>
      <p:sp>
        <p:nvSpPr>
          <p:cNvPr id="338" name="Google Shape;338;p48"/>
          <p:cNvSpPr txBox="1"/>
          <p:nvPr/>
        </p:nvSpPr>
        <p:spPr>
          <a:xfrm>
            <a:off x="0" y="5143500"/>
            <a:ext cx="9123900" cy="2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b="1"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(4)</a:t>
            </a:r>
            <a:endParaRPr i="1" sz="1400"/>
          </a:p>
        </p:txBody>
      </p:sp>
      <p:sp>
        <p:nvSpPr>
          <p:cNvPr id="345" name="Google Shape;345;p4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graphicFrame>
        <p:nvGraphicFramePr>
          <p:cNvPr id="346" name="Google Shape;346;p49"/>
          <p:cNvGraphicFramePr/>
          <p:nvPr/>
        </p:nvGraphicFramePr>
        <p:xfrm>
          <a:off x="10050" y="415197"/>
          <a:ext cx="3000000" cy="3000000"/>
        </p:xfrm>
        <a:graphic>
          <a:graphicData uri="http://schemas.openxmlformats.org/drawingml/2006/table">
            <a:tbl>
              <a:tblPr>
                <a:noFill/>
                <a:tableStyleId>{81B8525F-0024-40FC-AE56-0FC20218E93D}</a:tableStyleId>
              </a:tblPr>
              <a:tblGrid>
                <a:gridCol w="1038900"/>
                <a:gridCol w="3301500"/>
                <a:gridCol w="4783500"/>
              </a:tblGrid>
              <a:tr h="3927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1413550">
                <a:tc>
                  <a:txBody>
                    <a:bodyPr/>
                    <a:lstStyle/>
                    <a:p>
                      <a:pPr indent="0" lvl="0" marL="0" rtl="0" algn="l">
                        <a:spcBef>
                          <a:spcPts val="0"/>
                        </a:spcBef>
                        <a:spcAft>
                          <a:spcPts val="0"/>
                        </a:spcAft>
                        <a:buNone/>
                      </a:pPr>
                      <a:r>
                        <a:rPr lang="en"/>
                        <a:t>Scaling</a:t>
                      </a:r>
                      <a:endParaRPr/>
                    </a:p>
                  </a:txBody>
                  <a:tcPr marT="91425" marB="91425" marR="91425" marL="91425"/>
                </a:tc>
                <a:tc>
                  <a:txBody>
                    <a:bodyPr/>
                    <a:lstStyle/>
                    <a:p>
                      <a:pPr indent="0" lvl="0" marL="0" rtl="0" algn="l">
                        <a:spcBef>
                          <a:spcPts val="0"/>
                        </a:spcBef>
                        <a:spcAft>
                          <a:spcPts val="0"/>
                        </a:spcAft>
                        <a:buNone/>
                      </a:pPr>
                      <a:r>
                        <a:rPr lang="en"/>
                        <a:t>HorizontalPodAutoscaler (hpa) [autoscaling/v2beta1**]</a:t>
                      </a:r>
                      <a:br>
                        <a:rPr lang="en"/>
                      </a:br>
                      <a:br>
                        <a:rPr lang="en"/>
                      </a:br>
                      <a:endParaRPr/>
                    </a:p>
                    <a:p>
                      <a:pPr indent="0" lvl="0" marL="0" rtl="0" algn="l">
                        <a:spcBef>
                          <a:spcPts val="0"/>
                        </a:spcBef>
                        <a:spcAft>
                          <a:spcPts val="0"/>
                        </a:spcAft>
                        <a:buNone/>
                      </a:pPr>
                      <a:r>
                        <a:rPr lang="en"/>
                        <a:t>PodDisruptionBudget (pdb) [policy/v1beta1]</a:t>
                      </a:r>
                      <a:endParaRPr b="1" sz="1100"/>
                    </a:p>
                  </a:txBody>
                  <a:tcPr marT="91425" marB="91425" marR="91425" marL="91425"/>
                </a:tc>
                <a:tc>
                  <a:txBody>
                    <a:bodyPr/>
                    <a:lstStyle/>
                    <a:p>
                      <a:pPr indent="0" lvl="0" marL="0" rtl="0" algn="l">
                        <a:spcBef>
                          <a:spcPts val="0"/>
                        </a:spcBef>
                        <a:spcAft>
                          <a:spcPts val="0"/>
                        </a:spcAft>
                        <a:buNone/>
                      </a:pPr>
                      <a:r>
                        <a:rPr lang="en"/>
                        <a:t>Automatically scales number of pod replicas based on CPU usage or another metric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the minimum number of pods that must remain running when evacuating nodes</a:t>
                      </a:r>
                      <a:endParaRPr/>
                    </a:p>
                  </a:txBody>
                  <a:tcPr marT="91425" marB="91425" marR="91425" marL="91425"/>
                </a:tc>
              </a:tr>
              <a:tr h="1207875">
                <a:tc>
                  <a:txBody>
                    <a:bodyPr/>
                    <a:lstStyle/>
                    <a:p>
                      <a:pPr indent="0" lvl="0" marL="0" rtl="0" algn="l">
                        <a:spcBef>
                          <a:spcPts val="0"/>
                        </a:spcBef>
                        <a:spcAft>
                          <a:spcPts val="0"/>
                        </a:spcAft>
                        <a:buNone/>
                      </a:pPr>
                      <a:r>
                        <a:rPr lang="en"/>
                        <a:t>Resources</a:t>
                      </a:r>
                      <a:endParaRPr/>
                    </a:p>
                  </a:txBody>
                  <a:tcPr marT="91425" marB="91425" marR="91425" marL="91425"/>
                </a:tc>
                <a:tc>
                  <a:txBody>
                    <a:bodyPr/>
                    <a:lstStyle/>
                    <a:p>
                      <a:pPr indent="0" lvl="0" marL="0" rtl="0" algn="l">
                        <a:spcBef>
                          <a:spcPts val="0"/>
                        </a:spcBef>
                        <a:spcAft>
                          <a:spcPts val="0"/>
                        </a:spcAft>
                        <a:buNone/>
                      </a:pPr>
                      <a:r>
                        <a:rPr lang="en"/>
                        <a:t>LimitRange (limits) [v1]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ResourceQuota (quota) [v1]</a:t>
                      </a:r>
                      <a:endParaRPr/>
                    </a:p>
                  </a:txBody>
                  <a:tcPr marT="91425" marB="91425" marR="91425" marL="91425"/>
                </a:tc>
                <a:tc>
                  <a:txBody>
                    <a:bodyPr/>
                    <a:lstStyle/>
                    <a:p>
                      <a:pPr indent="0" lvl="0" marL="0" rtl="0" algn="l">
                        <a:spcBef>
                          <a:spcPts val="0"/>
                        </a:spcBef>
                        <a:spcAft>
                          <a:spcPts val="0"/>
                        </a:spcAft>
                        <a:buNone/>
                      </a:pPr>
                      <a:r>
                        <a:rPr lang="en"/>
                        <a:t>Defines the min, max, default limits, and default requests for pods in a namespace</a:t>
                      </a:r>
                      <a:br>
                        <a:rPr lang="en"/>
                      </a:br>
                      <a:endParaRPr/>
                    </a:p>
                    <a:p>
                      <a:pPr indent="0" lvl="0" marL="0" rtl="0" algn="l">
                        <a:spcBef>
                          <a:spcPts val="0"/>
                        </a:spcBef>
                        <a:spcAft>
                          <a:spcPts val="0"/>
                        </a:spcAft>
                        <a:buNone/>
                      </a:pPr>
                      <a:r>
                        <a:rPr lang="en"/>
                        <a:t>Defines the amount of computational resources available to pods in the namespace</a:t>
                      </a:r>
                      <a:endParaRPr/>
                    </a:p>
                  </a:txBody>
                  <a:tcPr marT="91425" marB="91425" marR="91425" marL="91425"/>
                </a:tc>
              </a:tr>
              <a:tr h="2236275">
                <a:tc>
                  <a:txBody>
                    <a:bodyPr/>
                    <a:lstStyle/>
                    <a:p>
                      <a:pPr indent="0" lvl="0" marL="0" rtl="0" algn="l">
                        <a:spcBef>
                          <a:spcPts val="0"/>
                        </a:spcBef>
                        <a:spcAft>
                          <a:spcPts val="0"/>
                        </a:spcAft>
                        <a:buNone/>
                      </a:pPr>
                      <a:r>
                        <a:rPr lang="en"/>
                        <a:t>Cluster state</a:t>
                      </a:r>
                      <a:endParaRPr/>
                    </a:p>
                  </a:txBody>
                  <a:tcPr marT="91425" marB="91425" marR="91425" marL="91425"/>
                </a:tc>
                <a:tc>
                  <a:txBody>
                    <a:bodyPr/>
                    <a:lstStyle/>
                    <a:p>
                      <a:pPr indent="0" lvl="0" marL="0" rtl="0" algn="l">
                        <a:spcBef>
                          <a:spcPts val="0"/>
                        </a:spcBef>
                        <a:spcAft>
                          <a:spcPts val="0"/>
                        </a:spcAft>
                        <a:buNone/>
                      </a:pPr>
                      <a:r>
                        <a:rPr lang="en"/>
                        <a:t>Node* (no) [v1]</a:t>
                      </a:r>
                      <a:br>
                        <a:rPr lang="en"/>
                      </a:br>
                      <a:endParaRPr/>
                    </a:p>
                    <a:p>
                      <a:pPr indent="0" lvl="0" marL="0" rtl="0" algn="l">
                        <a:spcBef>
                          <a:spcPts val="0"/>
                        </a:spcBef>
                        <a:spcAft>
                          <a:spcPts val="0"/>
                        </a:spcAft>
                        <a:buNone/>
                      </a:pPr>
                      <a:r>
                        <a:rPr lang="en"/>
                        <a:t>Cluster* [federation/v1beta1] </a:t>
                      </a:r>
                      <a:br>
                        <a:rPr lang="en"/>
                      </a:br>
                      <a:br>
                        <a:rPr lang="en"/>
                      </a:br>
                      <a:r>
                        <a:rPr lang="en"/>
                        <a:t>ComponentStatus* (cs) [v1] </a:t>
                      </a:r>
                      <a:br>
                        <a:rPr lang="en"/>
                      </a:br>
                      <a:br>
                        <a:rPr lang="en"/>
                      </a:br>
                      <a:r>
                        <a:rPr lang="en"/>
                        <a:t>Event (ev) [v1]</a:t>
                      </a:r>
                      <a:endParaRPr/>
                    </a:p>
                  </a:txBody>
                  <a:tcPr marT="91425" marB="91425" marR="91425" marL="91425"/>
                </a:tc>
                <a:tc>
                  <a:txBody>
                    <a:bodyPr/>
                    <a:lstStyle/>
                    <a:p>
                      <a:pPr indent="0" lvl="0" marL="0" rtl="0" algn="l">
                        <a:spcBef>
                          <a:spcPts val="0"/>
                        </a:spcBef>
                        <a:spcAft>
                          <a:spcPts val="0"/>
                        </a:spcAft>
                        <a:buNone/>
                      </a:pPr>
                      <a:r>
                        <a:rPr lang="en"/>
                        <a:t>Represents a Kubernetes worker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Kubernetes cluster (used in cluster federation)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Status of a Control Plane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report of something that occurred in the cluster</a:t>
                      </a:r>
                      <a:endParaRPr/>
                    </a:p>
                  </a:txBody>
                  <a:tcPr marT="91425" marB="91425" marR="91425" marL="91425"/>
                </a:tc>
              </a:tr>
            </a:tbl>
          </a:graphicData>
        </a:graphic>
      </p:graphicFrame>
      <p:sp>
        <p:nvSpPr>
          <p:cNvPr id="347" name="Google Shape;347;p49"/>
          <p:cNvSpPr txBox="1"/>
          <p:nvPr/>
        </p:nvSpPr>
        <p:spPr>
          <a:xfrm>
            <a:off x="10050" y="5143500"/>
            <a:ext cx="91239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resources explained (4)</a:t>
            </a:r>
            <a:endParaRPr i="1" sz="1400"/>
          </a:p>
        </p:txBody>
      </p:sp>
      <p:graphicFrame>
        <p:nvGraphicFramePr>
          <p:cNvPr id="354" name="Google Shape;354;p50"/>
          <p:cNvGraphicFramePr/>
          <p:nvPr/>
        </p:nvGraphicFramePr>
        <p:xfrm>
          <a:off x="18600" y="456072"/>
          <a:ext cx="3000000" cy="3000000"/>
        </p:xfrm>
        <a:graphic>
          <a:graphicData uri="http://schemas.openxmlformats.org/drawingml/2006/table">
            <a:tbl>
              <a:tblPr>
                <a:noFill/>
                <a:tableStyleId>{81B8525F-0024-40FC-AE56-0FC20218E93D}</a:tableStyleId>
              </a:tblPr>
              <a:tblGrid>
                <a:gridCol w="1038900"/>
                <a:gridCol w="3245775"/>
                <a:gridCol w="4839225"/>
              </a:tblGrid>
              <a:tr h="392725">
                <a:tc>
                  <a:txBody>
                    <a:bodyPr/>
                    <a:lstStyle/>
                    <a:p>
                      <a:pPr indent="0" lvl="0" marL="0" rtl="0" algn="l">
                        <a:spcBef>
                          <a:spcPts val="0"/>
                        </a:spcBef>
                        <a:spcAft>
                          <a:spcPts val="0"/>
                        </a:spcAft>
                        <a:buNone/>
                      </a:pPr>
                      <a:r>
                        <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Resource (abbr.) [API version]</a:t>
                      </a:r>
                      <a:endParaRPr/>
                    </a:p>
                  </a:txBody>
                  <a:tcPr marT="91425" marB="91425" marR="91425" marL="91425">
                    <a:solidFill>
                      <a:srgbClr val="EFEFEF"/>
                    </a:solidFill>
                  </a:tcPr>
                </a:tc>
                <a:tc>
                  <a:txBody>
                    <a:bodyPr/>
                    <a:lstStyle/>
                    <a:p>
                      <a:pPr indent="0" lvl="0" marL="0" rtl="0" algn="l">
                        <a:spcBef>
                          <a:spcPts val="0"/>
                        </a:spcBef>
                        <a:spcAft>
                          <a:spcPts val="0"/>
                        </a:spcAft>
                        <a:buNone/>
                      </a:pPr>
                      <a:r>
                        <a:rPr lang="en"/>
                        <a:t>Description</a:t>
                      </a:r>
                      <a:endParaRPr/>
                    </a:p>
                  </a:txBody>
                  <a:tcPr marT="91425" marB="91425" marR="91425" marL="91425">
                    <a:solidFill>
                      <a:srgbClr val="EFEFEF"/>
                    </a:solidFill>
                  </a:tcPr>
                </a:tc>
              </a:tr>
              <a:tr h="4742475">
                <a:tc>
                  <a:txBody>
                    <a:bodyPr/>
                    <a:lstStyle/>
                    <a:p>
                      <a:pPr indent="0" lvl="0" marL="0" rtl="0" algn="l">
                        <a:spcBef>
                          <a:spcPts val="0"/>
                        </a:spcBef>
                        <a:spcAft>
                          <a:spcPts val="0"/>
                        </a:spcAft>
                        <a:buNone/>
                      </a:pPr>
                      <a:r>
                        <a:rPr lang="en"/>
                        <a:t>Security</a:t>
                      </a:r>
                      <a:endParaRPr/>
                    </a:p>
                  </a:txBody>
                  <a:tcPr marT="91425" marB="91425" marR="91425" marL="91425"/>
                </a:tc>
                <a:tc>
                  <a:txBody>
                    <a:bodyPr/>
                    <a:lstStyle/>
                    <a:p>
                      <a:pPr indent="0" lvl="0" marL="0" rtl="0" algn="l">
                        <a:spcBef>
                          <a:spcPts val="0"/>
                        </a:spcBef>
                        <a:spcAft>
                          <a:spcPts val="0"/>
                        </a:spcAft>
                        <a:buNone/>
                      </a:pPr>
                      <a:r>
                        <a:rPr lang="en"/>
                        <a:t>ServiceAccount (sa) [v1]</a:t>
                      </a:r>
                      <a:endParaRPr/>
                    </a:p>
                    <a:p>
                      <a:pPr indent="0" lvl="0" marL="0" rtl="0" algn="l">
                        <a:spcBef>
                          <a:spcPts val="0"/>
                        </a:spcBef>
                        <a:spcAft>
                          <a:spcPts val="0"/>
                        </a:spcAft>
                        <a:buNone/>
                      </a:pPr>
                      <a:br>
                        <a:rPr lang="en"/>
                      </a:br>
                      <a:r>
                        <a:rPr lang="en"/>
                        <a:t>Role [rbac.authorization.k8s.io/v1]</a:t>
                      </a:r>
                      <a:endParaRPr/>
                    </a:p>
                    <a:p>
                      <a:pPr indent="0" lvl="0" marL="0" rtl="0" algn="l">
                        <a:spcBef>
                          <a:spcPts val="0"/>
                        </a:spcBef>
                        <a:spcAft>
                          <a:spcPts val="0"/>
                        </a:spcAft>
                        <a:buNone/>
                      </a:pPr>
                      <a:br>
                        <a:rPr lang="en"/>
                      </a:br>
                      <a:br>
                        <a:rPr lang="en"/>
                      </a:br>
                      <a:r>
                        <a:rPr lang="en"/>
                        <a:t>ClusterRole*</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RoleBinding</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ClusterRoleBinding*</a:t>
                      </a:r>
                      <a:endParaRPr/>
                    </a:p>
                    <a:p>
                      <a:pPr indent="0" lvl="0" marL="0" rtl="0" algn="l">
                        <a:spcBef>
                          <a:spcPts val="0"/>
                        </a:spcBef>
                        <a:spcAft>
                          <a:spcPts val="0"/>
                        </a:spcAft>
                        <a:buNone/>
                      </a:pPr>
                      <a:r>
                        <a:rPr lang="en"/>
                        <a:t>[rbac.authorization.k8s.io/v1]</a:t>
                      </a:r>
                      <a:endParaRPr/>
                    </a:p>
                    <a:p>
                      <a:pPr indent="0" lvl="0" marL="0" rtl="0" algn="l">
                        <a:spcBef>
                          <a:spcPts val="0"/>
                        </a:spcBef>
                        <a:spcAft>
                          <a:spcPts val="0"/>
                        </a:spcAft>
                        <a:buNone/>
                      </a:pPr>
                      <a:br>
                        <a:rPr lang="en"/>
                      </a:br>
                      <a:r>
                        <a:rPr lang="en"/>
                        <a:t>PodSecurityPolicy* (psp) [extensions/v1beta1]</a:t>
                      </a:r>
                      <a:endParaRPr/>
                    </a:p>
                    <a:p>
                      <a:pPr indent="0" lvl="0" marL="0" rtl="0" algn="l">
                        <a:spcBef>
                          <a:spcPts val="0"/>
                        </a:spcBef>
                        <a:spcAft>
                          <a:spcPts val="0"/>
                        </a:spcAft>
                        <a:buNone/>
                      </a:pPr>
                      <a:br>
                        <a:rPr lang="en"/>
                      </a:br>
                      <a:r>
                        <a:rPr lang="en"/>
                        <a:t>NetworkPolicy (netpol) [networking.k8s.io/v1]</a:t>
                      </a:r>
                      <a:endParaRPr/>
                    </a:p>
                    <a:p>
                      <a:pPr indent="0" lvl="0" marL="0" rtl="0" algn="l">
                        <a:spcBef>
                          <a:spcPts val="0"/>
                        </a:spcBef>
                        <a:spcAft>
                          <a:spcPts val="0"/>
                        </a:spcAft>
                        <a:buNone/>
                      </a:pPr>
                      <a:br>
                        <a:rPr lang="en"/>
                      </a:br>
                      <a:r>
                        <a:rPr lang="en"/>
                        <a:t>CertificateSigningRequest* (csr) [certificates.k8s.io/v1beta1]</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An account used by apps running in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Defines which actions a subject may perform on which resources (per namespace)</a:t>
                      </a:r>
                      <a:endParaRPr/>
                    </a:p>
                    <a:p>
                      <a:pPr indent="0" lvl="0" marL="0" rtl="0" algn="l">
                        <a:spcBef>
                          <a:spcPts val="0"/>
                        </a:spcBef>
                        <a:spcAft>
                          <a:spcPts val="0"/>
                        </a:spcAft>
                        <a:buNone/>
                      </a:pPr>
                      <a:br>
                        <a:rPr lang="en"/>
                      </a:br>
                      <a:r>
                        <a:rPr lang="en"/>
                        <a:t>Like Role, but for cluster-level resources or to grant access to resources across all namespaces</a:t>
                      </a:r>
                      <a:endParaRPr/>
                    </a:p>
                    <a:p>
                      <a:pPr indent="0" lvl="0" marL="0" rtl="0" algn="l">
                        <a:spcBef>
                          <a:spcPts val="0"/>
                        </a:spcBef>
                        <a:spcAft>
                          <a:spcPts val="0"/>
                        </a:spcAft>
                        <a:buNone/>
                      </a:pPr>
                      <a:br>
                        <a:rPr lang="en"/>
                      </a:br>
                      <a:r>
                        <a:rPr lang="en"/>
                        <a:t>Defines who can perform the actions defined in a Role or ClusterRole (within a namespace)</a:t>
                      </a:r>
                      <a:endParaRPr/>
                    </a:p>
                    <a:p>
                      <a:pPr indent="0" lvl="0" marL="0" rtl="0" algn="l">
                        <a:spcBef>
                          <a:spcPts val="0"/>
                        </a:spcBef>
                        <a:spcAft>
                          <a:spcPts val="0"/>
                        </a:spcAft>
                        <a:buNone/>
                      </a:pPr>
                      <a:br>
                        <a:rPr lang="en"/>
                      </a:br>
                      <a:r>
                        <a:rPr lang="en"/>
                        <a:t>Like RoleBinding, but across all namespaces</a:t>
                      </a:r>
                      <a:endParaRPr/>
                    </a:p>
                    <a:p>
                      <a:pPr indent="0" lvl="0" marL="0" rtl="0" algn="l">
                        <a:spcBef>
                          <a:spcPts val="0"/>
                        </a:spcBef>
                        <a:spcAft>
                          <a:spcPts val="0"/>
                        </a:spcAft>
                        <a:buNone/>
                      </a:pPr>
                      <a:br>
                        <a:rPr lang="en"/>
                      </a:br>
                      <a:br>
                        <a:rPr lang="en"/>
                      </a:br>
                      <a:r>
                        <a:rPr lang="en"/>
                        <a:t>A cluster-level resource that defines which security- sensitive features pods can use</a:t>
                      </a:r>
                      <a:endParaRPr/>
                    </a:p>
                    <a:p>
                      <a:pPr indent="0" lvl="0" marL="0" rtl="0" algn="l">
                        <a:spcBef>
                          <a:spcPts val="0"/>
                        </a:spcBef>
                        <a:spcAft>
                          <a:spcPts val="0"/>
                        </a:spcAft>
                        <a:buNone/>
                      </a:pPr>
                      <a:br>
                        <a:rPr lang="en"/>
                      </a:br>
                      <a:r>
                        <a:rPr lang="en"/>
                        <a:t>Isolates the network between pods by specifying which pods can connect to each other</a:t>
                      </a:r>
                      <a:endParaRPr/>
                    </a:p>
                    <a:p>
                      <a:pPr indent="0" lvl="0" marL="0" rtl="0" algn="l">
                        <a:spcBef>
                          <a:spcPts val="0"/>
                        </a:spcBef>
                        <a:spcAft>
                          <a:spcPts val="0"/>
                        </a:spcAft>
                        <a:buNone/>
                      </a:pPr>
                      <a:br>
                        <a:rPr lang="en"/>
                      </a:br>
                      <a:r>
                        <a:rPr lang="en"/>
                        <a:t>A request for signing a public key certificate</a:t>
                      </a:r>
                      <a:endParaRPr/>
                    </a:p>
                    <a:p>
                      <a:pPr indent="0" lvl="0" marL="0" rtl="0" algn="l">
                        <a:spcBef>
                          <a:spcPts val="0"/>
                        </a:spcBef>
                        <a:spcAft>
                          <a:spcPts val="0"/>
                        </a:spcAft>
                        <a:buNone/>
                      </a:pPr>
                      <a:r>
                        <a:t/>
                      </a:r>
                      <a:endParaRPr/>
                    </a:p>
                  </a:txBody>
                  <a:tcPr marT="91425" marB="91425" marR="91425" marL="91425"/>
                </a:tc>
              </a:tr>
              <a:tr h="1207875">
                <a:tc>
                  <a:txBody>
                    <a:bodyPr/>
                    <a:lstStyle/>
                    <a:p>
                      <a:pPr indent="0" lvl="0" marL="0" rtl="0" algn="l">
                        <a:spcBef>
                          <a:spcPts val="0"/>
                        </a:spcBef>
                        <a:spcAft>
                          <a:spcPts val="0"/>
                        </a:spcAft>
                        <a:buNone/>
                      </a:pPr>
                      <a:r>
                        <a:rPr lang="en"/>
                        <a:t>Ext.</a:t>
                      </a:r>
                      <a:endParaRPr/>
                    </a:p>
                  </a:txBody>
                  <a:tcPr marT="91425" marB="91425" marR="91425" marL="91425"/>
                </a:tc>
                <a:tc>
                  <a:txBody>
                    <a:bodyPr/>
                    <a:lstStyle/>
                    <a:p>
                      <a:pPr indent="0" lvl="0" marL="0" rtl="0" algn="l">
                        <a:spcBef>
                          <a:spcPts val="0"/>
                        </a:spcBef>
                        <a:spcAft>
                          <a:spcPts val="0"/>
                        </a:spcAft>
                        <a:buNone/>
                      </a:pPr>
                      <a:r>
                        <a:rPr lang="en"/>
                        <a:t>CustomResourceDefinition* (crd) [apiextensions.k8s.io/v1beta1]</a:t>
                      </a:r>
                      <a:endParaRPr/>
                    </a:p>
                  </a:txBody>
                  <a:tcPr marT="91425" marB="91425" marR="91425" marL="91425"/>
                </a:tc>
                <a:tc>
                  <a:txBody>
                    <a:bodyPr/>
                    <a:lstStyle/>
                    <a:p>
                      <a:pPr indent="0" lvl="0" marL="0" rtl="0" algn="l">
                        <a:spcBef>
                          <a:spcPts val="0"/>
                        </a:spcBef>
                        <a:spcAft>
                          <a:spcPts val="0"/>
                        </a:spcAft>
                        <a:buNone/>
                      </a:pPr>
                      <a:r>
                        <a:rPr lang="en"/>
                        <a:t>Defines a custom resource, allowing users to create instances of the custom resource</a:t>
                      </a:r>
                      <a:endParaRPr/>
                    </a:p>
                  </a:txBody>
                  <a:tcPr marT="91425" marB="91425" marR="91425" marL="91425"/>
                </a:tc>
              </a:tr>
            </a:tbl>
          </a:graphicData>
        </a:graphic>
      </p:graphicFrame>
      <p:sp>
        <p:nvSpPr>
          <p:cNvPr id="355" name="Google Shape;355;p50"/>
          <p:cNvSpPr txBox="1"/>
          <p:nvPr/>
        </p:nvSpPr>
        <p:spPr>
          <a:xfrm>
            <a:off x="10050" y="6437375"/>
            <a:ext cx="91239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b="1"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Application dependency on Kubernetes primitives</a:t>
            </a:r>
            <a:endParaRPr i="1" sz="1400"/>
          </a:p>
        </p:txBody>
      </p:sp>
      <p:pic>
        <p:nvPicPr>
          <p:cNvPr id="362" name="Google Shape;362;p51"/>
          <p:cNvPicPr preferRelativeResize="0"/>
          <p:nvPr/>
        </p:nvPicPr>
        <p:blipFill>
          <a:blip r:embed="rId3">
            <a:alphaModFix/>
          </a:blip>
          <a:stretch>
            <a:fillRect/>
          </a:stretch>
        </p:blipFill>
        <p:spPr>
          <a:xfrm>
            <a:off x="1534525" y="460750"/>
            <a:ext cx="5601852" cy="4423500"/>
          </a:xfrm>
          <a:prstGeom prst="rect">
            <a:avLst/>
          </a:prstGeom>
          <a:noFill/>
          <a:ln>
            <a:noFill/>
          </a:ln>
        </p:spPr>
      </p:pic>
      <p:sp>
        <p:nvSpPr>
          <p:cNvPr id="363" name="Google Shape;363;p51"/>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rPr>
            </a:br>
            <a:r>
              <a:rPr lang="en" sz="5500">
                <a:solidFill>
                  <a:schemeClr val="lt1"/>
                </a:solidFill>
              </a:rPr>
              <a:t>Get Started with RSaaS</a:t>
            </a:r>
            <a:endParaRPr sz="5500">
              <a:solidFill>
                <a:schemeClr val="lt1"/>
              </a:solidFill>
            </a:endParaRPr>
          </a:p>
          <a:p>
            <a:pPr indent="0" lvl="0" marL="0" rtl="0" algn="ctr">
              <a:spcBef>
                <a:spcPts val="0"/>
              </a:spcBef>
              <a:spcAft>
                <a:spcPts val="0"/>
              </a:spcAft>
              <a:buNone/>
            </a:pPr>
            <a:r>
              <a:rPr lang="en" sz="5500">
                <a:solidFill>
                  <a:schemeClr val="lt1"/>
                </a:solidFill>
              </a:rPr>
              <a:t>Rancher Shared as Service and Bonsai, for free, forever!</a:t>
            </a:r>
            <a:br>
              <a:rPr lang="en" sz="6000">
                <a:solidFill>
                  <a:schemeClr val="lt1"/>
                </a:solidFill>
              </a:rPr>
            </a:br>
            <a:br>
              <a:rPr lang="en" sz="2400">
                <a:solidFill>
                  <a:schemeClr val="lt1"/>
                </a:solidFill>
              </a:rPr>
            </a:br>
            <a:r>
              <a:rPr lang="en" sz="2400" u="sng">
                <a:solidFill>
                  <a:schemeClr val="hlink"/>
                </a:solidFill>
                <a:hlinkClick r:id="rId3"/>
              </a:rPr>
              <a:t>https://youtu.be/5JitQlS6gmM</a:t>
            </a:r>
            <a:br>
              <a:rPr lang="en" sz="2400">
                <a:solidFill>
                  <a:schemeClr val="lt1"/>
                </a:solidFill>
              </a:rPr>
            </a:br>
            <a:endParaRPr sz="24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2"/>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Deployment and Release</a:t>
            </a:r>
            <a:br>
              <a:rPr lang="en" sz="3600"/>
            </a:br>
            <a:r>
              <a:rPr lang="en" sz="3600"/>
              <a:t>Strategy </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Deployment and Release Strategy with Kubernetes</a:t>
            </a:r>
            <a:endParaRPr i="1" sz="1400"/>
          </a:p>
        </p:txBody>
      </p:sp>
      <p:pic>
        <p:nvPicPr>
          <p:cNvPr id="375" name="Google Shape;375;p53"/>
          <p:cNvPicPr preferRelativeResize="0"/>
          <p:nvPr/>
        </p:nvPicPr>
        <p:blipFill rotWithShape="1">
          <a:blip r:embed="rId3">
            <a:alphaModFix/>
          </a:blip>
          <a:srcRect b="0" l="0" r="0" t="0"/>
          <a:stretch/>
        </p:blipFill>
        <p:spPr>
          <a:xfrm>
            <a:off x="1231938" y="573875"/>
            <a:ext cx="6660025" cy="4213950"/>
          </a:xfrm>
          <a:prstGeom prst="rect">
            <a:avLst/>
          </a:prstGeom>
          <a:noFill/>
          <a:ln>
            <a:noFill/>
          </a:ln>
        </p:spPr>
      </p:pic>
      <p:sp>
        <p:nvSpPr>
          <p:cNvPr id="376" name="Google Shape;376;p53"/>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t>
            </a:r>
            <a:r>
              <a:rPr lang="en" sz="1400"/>
              <a:t>Deployment Strategy Types</a:t>
            </a:r>
            <a:endParaRPr i="1" sz="1400"/>
          </a:p>
        </p:txBody>
      </p:sp>
      <p:sp>
        <p:nvSpPr>
          <p:cNvPr id="383" name="Google Shape;383;p54"/>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Kubernetes Deployment Strategy Types</a:t>
            </a:r>
            <a:endParaRPr sz="1000"/>
          </a:p>
        </p:txBody>
      </p:sp>
      <p:pic>
        <p:nvPicPr>
          <p:cNvPr id="384" name="Google Shape;384;p54"/>
          <p:cNvPicPr preferRelativeResize="0"/>
          <p:nvPr/>
        </p:nvPicPr>
        <p:blipFill>
          <a:blip r:embed="rId4">
            <a:alphaModFix/>
          </a:blip>
          <a:stretch>
            <a:fillRect/>
          </a:stretch>
        </p:blipFill>
        <p:spPr>
          <a:xfrm>
            <a:off x="1595303" y="567600"/>
            <a:ext cx="5953394" cy="4115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Local and distributed abstractions and primitives</a:t>
            </a:r>
            <a:endParaRPr i="1" sz="1400"/>
          </a:p>
        </p:txBody>
      </p:sp>
      <p:pic>
        <p:nvPicPr>
          <p:cNvPr id="391" name="Google Shape;391;p55"/>
          <p:cNvPicPr preferRelativeResize="0"/>
          <p:nvPr/>
        </p:nvPicPr>
        <p:blipFill>
          <a:blip r:embed="rId3">
            <a:alphaModFix/>
          </a:blip>
          <a:stretch>
            <a:fillRect/>
          </a:stretch>
        </p:blipFill>
        <p:spPr>
          <a:xfrm>
            <a:off x="243025" y="490199"/>
            <a:ext cx="8749150" cy="3987525"/>
          </a:xfrm>
          <a:prstGeom prst="rect">
            <a:avLst/>
          </a:prstGeom>
          <a:noFill/>
          <a:ln>
            <a:noFill/>
          </a:ln>
        </p:spPr>
      </p:pic>
      <p:sp>
        <p:nvSpPr>
          <p:cNvPr id="392" name="Google Shape;392;p55"/>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Kubernetes effect by Bilgin Ibryam</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6"/>
          <p:cNvSpPr txBox="1"/>
          <p:nvPr>
            <p:ph type="ctrTitle"/>
          </p:nvPr>
        </p:nvSpPr>
        <p:spPr>
          <a:xfrm>
            <a:off x="36750" y="1665400"/>
            <a:ext cx="9070500" cy="18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Getting Started</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Getting started with Kubernetes</a:t>
            </a:r>
            <a:endParaRPr i="1" sz="1400"/>
          </a:p>
        </p:txBody>
      </p:sp>
      <p:sp>
        <p:nvSpPr>
          <p:cNvPr id="404" name="Google Shape;404;p5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Kubernetes.IO documentation </a:t>
            </a:r>
            <a:r>
              <a:rPr lang="en" sz="2400" u="sng">
                <a:solidFill>
                  <a:schemeClr val="hlink"/>
                </a:solidFill>
                <a:hlinkClick r:id="rId3"/>
              </a:rPr>
              <a:t>→</a:t>
            </a:r>
            <a:endParaRPr sz="2400">
              <a:solidFill>
                <a:srgbClr val="414141"/>
              </a:solidFill>
            </a:endParaRPr>
          </a:p>
          <a:p>
            <a:pPr indent="-381000" lvl="0" marL="457200" rtl="0" algn="l">
              <a:spcBef>
                <a:spcPts val="0"/>
              </a:spcBef>
              <a:spcAft>
                <a:spcPts val="0"/>
              </a:spcAft>
              <a:buSzPts val="2400"/>
              <a:buFont typeface="Roboto"/>
              <a:buChar char="●"/>
            </a:pPr>
            <a:r>
              <a:rPr lang="en" sz="2400">
                <a:solidFill>
                  <a:srgbClr val="414141"/>
                </a:solidFill>
              </a:rPr>
              <a:t>Get started with k8s w/o installation with Katacoda</a:t>
            </a:r>
            <a:r>
              <a:rPr lang="en" sz="2400">
                <a:latin typeface="Roboto"/>
                <a:ea typeface="Roboto"/>
                <a:cs typeface="Roboto"/>
                <a:sym typeface="Roboto"/>
              </a:rPr>
              <a:t> </a:t>
            </a:r>
            <a:r>
              <a:rPr lang="en" sz="2400" u="sng">
                <a:solidFill>
                  <a:schemeClr val="accent5"/>
                </a:solidFill>
                <a:latin typeface="Roboto"/>
                <a:ea typeface="Roboto"/>
                <a:cs typeface="Roboto"/>
                <a:sym typeface="Roboto"/>
                <a:hlinkClick r:id="rId4"/>
              </a:rPr>
              <a:t>→</a:t>
            </a:r>
            <a:r>
              <a:rPr lang="en" sz="2400">
                <a:latin typeface="Roboto"/>
                <a:ea typeface="Roboto"/>
                <a:cs typeface="Roboto"/>
                <a:sym typeface="Roboto"/>
              </a:rPr>
              <a:t> </a:t>
            </a:r>
            <a:endParaRPr sz="2400">
              <a:solidFill>
                <a:srgbClr val="414141"/>
              </a:solidFill>
            </a:endParaRPr>
          </a:p>
          <a:p>
            <a:pPr indent="-381000" lvl="0" marL="457200" rtl="0" algn="l">
              <a:lnSpc>
                <a:spcPct val="140000"/>
              </a:lnSpc>
              <a:spcBef>
                <a:spcPts val="1000"/>
              </a:spcBef>
              <a:spcAft>
                <a:spcPts val="0"/>
              </a:spcAft>
              <a:buClr>
                <a:srgbClr val="414141"/>
              </a:buClr>
              <a:buSzPts val="2400"/>
              <a:buChar char="●"/>
            </a:pPr>
            <a:r>
              <a:rPr lang="en" sz="2400">
                <a:solidFill>
                  <a:srgbClr val="414141"/>
                </a:solidFill>
              </a:rPr>
              <a:t>Kubernetes Bootcamp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Kubernetes CLI kubectl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Create a local cluster with</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Docker For Desktop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Minikube </a:t>
            </a:r>
            <a:r>
              <a:rPr lang="en" sz="2400" u="sng">
                <a:solidFill>
                  <a:schemeClr val="hlink"/>
                </a:solidFill>
                <a:hlinkClick r:id="rId8"/>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MiniShift </a:t>
            </a:r>
            <a:r>
              <a:rPr lang="en" sz="2400" u="sng">
                <a:solidFill>
                  <a:schemeClr val="hlink"/>
                </a:solidFill>
                <a:hlinkClick r:id="rId9"/>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DinD </a:t>
            </a:r>
            <a:r>
              <a:rPr lang="en" sz="2400" u="sng">
                <a:solidFill>
                  <a:schemeClr val="accent5"/>
                </a:solidFill>
                <a:hlinkClick r:id="rId10"/>
              </a:rPr>
              <a:t>→</a:t>
            </a:r>
            <a:r>
              <a:rPr lang="en" sz="2400">
                <a:solidFill>
                  <a:srgbClr val="414141"/>
                </a:solidFill>
              </a:rPr>
              <a:t> or Kind </a:t>
            </a:r>
            <a:r>
              <a:rPr lang="en" sz="2400" u="sng">
                <a:solidFill>
                  <a:schemeClr val="accent5"/>
                </a:solidFill>
                <a:hlinkClick r:id="rId11"/>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Local Development Environment using Minikube</a:t>
            </a:r>
            <a:endParaRPr i="1" sz="1400"/>
          </a:p>
        </p:txBody>
      </p:sp>
      <p:sp>
        <p:nvSpPr>
          <p:cNvPr id="411" name="Google Shape;411;p5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Follow this Minikube tutorial by the awesome Abhishek Tiwari</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https://abhishek-tiwari.com/local-development-environment-for-kubernetes-using-minikube/</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Getting started with Kubernetes</a:t>
            </a:r>
            <a:endParaRPr i="1" sz="1400"/>
          </a:p>
        </p:txBody>
      </p:sp>
      <p:sp>
        <p:nvSpPr>
          <p:cNvPr id="418" name="Google Shape;418;p5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AWS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Kubeadm </a:t>
            </a:r>
            <a:r>
              <a:rPr lang="en" sz="2400" u="sng">
                <a:solidFill>
                  <a:schemeClr val="hlink"/>
                </a:solidFill>
                <a:hlinkClick r:id="rId3"/>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 &amp; TK8EKS </a:t>
            </a:r>
            <a:r>
              <a:rPr lang="en" sz="2400" u="sng">
                <a:solidFill>
                  <a:schemeClr val="hlink"/>
                </a:solidFill>
                <a:hlinkClick r:id="rId4"/>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Install Kubernetes CLI kubectl</a:t>
            </a:r>
            <a:endParaRPr i="1" sz="1400"/>
          </a:p>
        </p:txBody>
      </p:sp>
      <p:sp>
        <p:nvSpPr>
          <p:cNvPr id="425" name="Google Shape;425;p6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On macOS: brew install kubectl</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On linux and windows follow the official documentation:</a:t>
            </a:r>
            <a:br>
              <a:rPr lang="en" sz="2400">
                <a:solidFill>
                  <a:srgbClr val="414141"/>
                </a:solidFill>
              </a:rPr>
            </a:br>
            <a:r>
              <a:rPr lang="en" sz="2400" u="sng">
                <a:solidFill>
                  <a:schemeClr val="hlink"/>
                </a:solidFill>
                <a:hlinkClick r:id="rId3"/>
              </a:rPr>
              <a:t>https://kubernetes.io/docs/tasks/tools/install-kubectl/</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“kubectl version” gives the client and server version</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“which kubectl”</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alias k=’kubectl’</a:t>
            </a:r>
            <a:endParaRPr sz="2400">
              <a:latin typeface="Roboto"/>
              <a:ea typeface="Roboto"/>
              <a:cs typeface="Roboto"/>
              <a:sym typeface="Roboto"/>
            </a:endParaRPr>
          </a:p>
          <a:p>
            <a:pPr indent="-381000" lvl="0" marL="457200" marR="0" rtl="0" algn="l">
              <a:lnSpc>
                <a:spcPct val="150000"/>
              </a:lnSpc>
              <a:spcBef>
                <a:spcPts val="0"/>
              </a:spcBef>
              <a:spcAft>
                <a:spcPts val="0"/>
              </a:spcAft>
              <a:buSzPts val="2400"/>
              <a:buFont typeface="Roboto"/>
              <a:buChar char="●"/>
            </a:pPr>
            <a:r>
              <a:rPr lang="en" sz="2400">
                <a:latin typeface="Roboto"/>
                <a:ea typeface="Roboto"/>
                <a:cs typeface="Roboto"/>
                <a:sym typeface="Roboto"/>
              </a:rPr>
              <a:t> Enable shell autocompletion (e.g. on linux):</a:t>
            </a:r>
            <a:endParaRPr sz="2400">
              <a:latin typeface="Roboto"/>
              <a:ea typeface="Roboto"/>
              <a:cs typeface="Roboto"/>
              <a:sym typeface="Roboto"/>
            </a:endParaRPr>
          </a:p>
          <a:p>
            <a:pPr indent="-381000" lvl="1" marL="914400" marR="0" rtl="0" algn="l">
              <a:lnSpc>
                <a:spcPct val="150000"/>
              </a:lnSpc>
              <a:spcBef>
                <a:spcPts val="0"/>
              </a:spcBef>
              <a:spcAft>
                <a:spcPts val="0"/>
              </a:spcAft>
              <a:buSzPts val="2400"/>
              <a:buFont typeface="Roboto"/>
              <a:buChar char="○"/>
            </a:pPr>
            <a:r>
              <a:rPr lang="en" sz="2400">
                <a:latin typeface="Roboto"/>
                <a:ea typeface="Roboto"/>
                <a:cs typeface="Roboto"/>
                <a:sym typeface="Roboto"/>
              </a:rPr>
              <a:t>echo "source &lt;(kubectl completion bash)" &gt;&gt; ~/.bashrc</a:t>
            </a:r>
            <a:endParaRPr sz="24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K8s helper tools</a:t>
            </a:r>
            <a:endParaRPr i="1" sz="1400"/>
          </a:p>
        </p:txBody>
      </p:sp>
      <p:sp>
        <p:nvSpPr>
          <p:cNvPr id="432" name="Google Shape;432;p6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Great kubectl helpers by Ahmet Alp Balkan</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kubectx and kubens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25000"/>
              </a:lnSpc>
              <a:spcBef>
                <a:spcPts val="0"/>
              </a:spcBef>
              <a:spcAft>
                <a:spcPts val="0"/>
              </a:spcAft>
              <a:buClr>
                <a:srgbClr val="414141"/>
              </a:buClr>
              <a:buSzPts val="2400"/>
              <a:buChar char="●"/>
            </a:pPr>
            <a:r>
              <a:rPr lang="en" sz="2400">
                <a:solidFill>
                  <a:srgbClr val="414141"/>
                </a:solidFill>
              </a:rPr>
              <a:t>Kubernetes prompt for bash and zsh</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kube-ps1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Kubed-sh (kube-dash) </a:t>
            </a:r>
            <a:r>
              <a:rPr lang="en" sz="2400" u="sng">
                <a:solidFill>
                  <a:schemeClr val="hlink"/>
                </a:solidFill>
                <a:hlinkClick r:id="rId5"/>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Kubelogs </a:t>
            </a:r>
            <a:r>
              <a:rPr lang="en" sz="2400" u="sng">
                <a:solidFill>
                  <a:schemeClr val="hlink"/>
                </a:solidFill>
                <a:hlinkClick r:id="rId6"/>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kns and ktx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K9s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b="1" lang="en" sz="2400">
                <a:solidFill>
                  <a:srgbClr val="414141"/>
                </a:solidFill>
              </a:rPr>
              <a:t>The golden Kubernetes Tooling and helpers list</a:t>
            </a:r>
            <a:r>
              <a:rPr lang="en" sz="2400">
                <a:solidFill>
                  <a:srgbClr val="414141"/>
                </a:solidFill>
              </a:rPr>
              <a:t> </a:t>
            </a:r>
            <a:r>
              <a:rPr lang="en" sz="2400" u="sng">
                <a:solidFill>
                  <a:schemeClr val="hlink"/>
                </a:solidFill>
                <a:hlinkClick r:id="rId9"/>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sz="6000">
                <a:solidFill>
                  <a:schemeClr val="lt1"/>
                </a:solidFill>
              </a:rPr>
            </a:br>
            <a:r>
              <a:rPr lang="en" sz="5500">
                <a:solidFill>
                  <a:schemeClr val="lt1"/>
                </a:solidFill>
              </a:rPr>
              <a:t>Deploy Rancher Kubernetes Engine on your local machine through RSaaS</a:t>
            </a:r>
            <a:br>
              <a:rPr lang="en" sz="6000">
                <a:solidFill>
                  <a:schemeClr val="lt1"/>
                </a:solidFill>
              </a:rPr>
            </a:br>
            <a:br>
              <a:rPr lang="en" sz="2400">
                <a:solidFill>
                  <a:schemeClr val="lt1"/>
                </a:solidFill>
              </a:rPr>
            </a:br>
            <a:r>
              <a:rPr lang="en" sz="2400" u="sng">
                <a:solidFill>
                  <a:schemeClr val="hlink"/>
                </a:solidFill>
                <a:hlinkClick r:id="rId3"/>
              </a:rPr>
              <a:t>https://youtu.be/Xc8rEUUn6Bk</a:t>
            </a:r>
            <a:br>
              <a:rPr lang="en" sz="2400">
                <a:solidFill>
                  <a:schemeClr val="lt1"/>
                </a:solidFill>
              </a:rPr>
            </a:br>
            <a:endParaRPr sz="24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Useful aliases</a:t>
            </a:r>
            <a:endParaRPr i="1" sz="1400"/>
          </a:p>
        </p:txBody>
      </p:sp>
      <p:sp>
        <p:nvSpPr>
          <p:cNvPr id="439" name="Google Shape;439;p6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Char char="●"/>
            </a:pPr>
            <a:r>
              <a:rPr lang="en" sz="2400">
                <a:solidFill>
                  <a:srgbClr val="414141"/>
                </a:solidFill>
              </a:rPr>
              <a:t>alias k="kubectl"</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g="gcloud"</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kx="kubectx"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kn="kubens"</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kon="kubeon"</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alias koff="kubeoff"</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kcvm="kubectl config view --minify"</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kgn="kubectl get nodes"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alias kgp="kubectl get pods"</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a:t>
            </a:r>
            <a:r>
              <a:rPr lang="en" sz="1400"/>
              <a:t>ubectl commands, Cheat Sheets</a:t>
            </a:r>
            <a:endParaRPr i="1" sz="1400"/>
          </a:p>
        </p:txBody>
      </p:sp>
      <p:sp>
        <p:nvSpPr>
          <p:cNvPr id="446" name="Google Shape;446;p63"/>
          <p:cNvSpPr txBox="1"/>
          <p:nvPr/>
        </p:nvSpPr>
        <p:spPr>
          <a:xfrm>
            <a:off x="0" y="415200"/>
            <a:ext cx="9144000" cy="45234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Switch to another namespace on the current context (cluster):</a:t>
            </a:r>
            <a:endParaRPr sz="2400">
              <a:solidFill>
                <a:srgbClr val="414141"/>
              </a:solidFill>
            </a:endParaRPr>
          </a:p>
          <a:p>
            <a:pPr indent="-304800" lvl="1" marL="914400" rtl="0" algn="l">
              <a:lnSpc>
                <a:spcPct val="140000"/>
              </a:lnSpc>
              <a:spcBef>
                <a:spcPts val="0"/>
              </a:spcBef>
              <a:spcAft>
                <a:spcPts val="0"/>
              </a:spcAft>
              <a:buClr>
                <a:srgbClr val="414141"/>
              </a:buClr>
              <a:buSzPts val="1200"/>
              <a:buChar char="○"/>
            </a:pPr>
            <a:r>
              <a:rPr lang="en" sz="1200">
                <a:solidFill>
                  <a:srgbClr val="414141"/>
                </a:solidFill>
              </a:rPr>
              <a:t>kubectl config set-context &lt;cluster-name&gt; --namespace=efk</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Switch to another cluster</a:t>
            </a:r>
            <a:endParaRPr sz="24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kubectl config use-context &lt;cluster-name&gt;</a:t>
            </a:r>
            <a:endParaRPr sz="1200">
              <a:solidFill>
                <a:srgbClr val="414141"/>
              </a:solidFill>
            </a:endParaRPr>
          </a:p>
          <a:p>
            <a:pPr indent="-304800" lvl="0" marL="457200" marR="0" rtl="0" algn="l">
              <a:lnSpc>
                <a:spcPct val="140000"/>
              </a:lnSpc>
              <a:spcBef>
                <a:spcPts val="0"/>
              </a:spcBef>
              <a:spcAft>
                <a:spcPts val="0"/>
              </a:spcAft>
              <a:buClr>
                <a:srgbClr val="414141"/>
              </a:buClr>
              <a:buSzPts val="1200"/>
              <a:buChar char="●"/>
            </a:pPr>
            <a:r>
              <a:rPr lang="en" sz="2400">
                <a:solidFill>
                  <a:srgbClr val="414141"/>
                </a:solidFill>
              </a:rPr>
              <a:t>Merge kube configs</a:t>
            </a:r>
            <a:endParaRPr sz="12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cp ~/.kube/config ~/.kube/config.bak</a:t>
            </a:r>
            <a:endParaRPr sz="1200">
              <a:solidFill>
                <a:srgbClr val="414141"/>
              </a:solidFill>
            </a:endParaRPr>
          </a:p>
          <a:p>
            <a:pPr indent="-304800" lvl="1" marL="914400" marR="0" rtl="0" algn="l">
              <a:lnSpc>
                <a:spcPct val="140000"/>
              </a:lnSpc>
              <a:spcBef>
                <a:spcPts val="0"/>
              </a:spcBef>
              <a:spcAft>
                <a:spcPts val="0"/>
              </a:spcAft>
              <a:buClr>
                <a:srgbClr val="414141"/>
              </a:buClr>
              <a:buSzPts val="1200"/>
              <a:buChar char="○"/>
            </a:pPr>
            <a:r>
              <a:rPr lang="en" sz="1200">
                <a:solidFill>
                  <a:srgbClr val="414141"/>
                </a:solidFill>
              </a:rPr>
              <a:t>KUBECONFIG=./kubeconfig.yaml:~/.kube/config.bak kubectl config view --flatten &gt; ~/.kube/config</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Again: use kubectx and kubens, it makes the life easier :-)</a:t>
            </a:r>
            <a:endParaRPr sz="12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 great Cheat Sheet by Denny Zhang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Kubectl: most useful commands by Matthew Davis </a:t>
            </a:r>
            <a:r>
              <a:rPr lang="en" sz="2400" u="sng">
                <a:solidFill>
                  <a:schemeClr val="hlink"/>
                </a:solidFill>
                <a:hlinkClick r:id="rId4"/>
              </a:rPr>
              <a:t>→</a:t>
            </a:r>
            <a:r>
              <a:rPr lang="en" sz="2400">
                <a:solidFill>
                  <a:srgbClr val="414141"/>
                </a:solidFill>
              </a:rPr>
              <a:t> 	</a:t>
            </a:r>
            <a:endParaRPr sz="10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(1)</a:t>
            </a:r>
            <a:endParaRPr i="1" sz="1400"/>
          </a:p>
        </p:txBody>
      </p:sp>
      <p:sp>
        <p:nvSpPr>
          <p:cNvPr id="453" name="Google Shape;453;p6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You need an account on GCP with billing enabled</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Create a project and enable GKE service</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gcloud SDK / CLI:</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u="sng">
                <a:solidFill>
                  <a:schemeClr val="hlink"/>
                </a:solidFill>
                <a:hlinkClick r:id="rId3"/>
              </a:rPr>
              <a:t>https://cloud.google.com/sdk/</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454" name="Google Shape;454;p64"/>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(2)</a:t>
            </a:r>
            <a:endParaRPr i="1" sz="1400"/>
          </a:p>
        </p:txBody>
      </p:sp>
      <p:sp>
        <p:nvSpPr>
          <p:cNvPr id="461" name="Google Shape;461;p6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Char char="●"/>
            </a:pPr>
            <a:r>
              <a:rPr lang="en" sz="2400">
                <a:solidFill>
                  <a:srgbClr val="414141"/>
                </a:solidFill>
              </a:rPr>
              <a:t>gcloud projects create kubernauts-trainings</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gcloud config set project kubernauts-trainings</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gcloud container clusters create my-training-cluster --zone=us-central1-a</a:t>
            </a:r>
            <a:endParaRPr sz="2400">
              <a:solidFill>
                <a:srgbClr val="414141"/>
              </a:solidFill>
            </a:endParaRPr>
          </a:p>
          <a:p>
            <a:pPr indent="-381000" lvl="1" marL="914400" marR="0" rtl="0" algn="l">
              <a:lnSpc>
                <a:spcPct val="150000"/>
              </a:lnSpc>
              <a:spcBef>
                <a:spcPts val="0"/>
              </a:spcBef>
              <a:spcAft>
                <a:spcPts val="0"/>
              </a:spcAft>
              <a:buClr>
                <a:srgbClr val="414141"/>
              </a:buClr>
              <a:buSzPts val="2400"/>
              <a:buChar char="○"/>
            </a:pPr>
            <a:r>
              <a:rPr lang="en" sz="2400">
                <a:solidFill>
                  <a:srgbClr val="414141"/>
                </a:solidFill>
              </a:rPr>
              <a:t>Note: message=The Kubernetes Engine API is not enabled for project training-220218. Please ensure …</a:t>
            </a:r>
            <a:endParaRPr sz="2400">
              <a:solidFill>
                <a:srgbClr val="414141"/>
              </a:solidFill>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Kubectl get nodes</a:t>
            </a:r>
            <a:endParaRPr sz="2400">
              <a:solidFill>
                <a:srgbClr val="414141"/>
              </a:solidFill>
            </a:endParaRPr>
          </a:p>
        </p:txBody>
      </p:sp>
      <p:pic>
        <p:nvPicPr>
          <p:cNvPr id="462" name="Google Shape;462;p65"/>
          <p:cNvPicPr preferRelativeResize="0"/>
          <p:nvPr/>
        </p:nvPicPr>
        <p:blipFill>
          <a:blip r:embed="rId3">
            <a:alphaModFix/>
          </a:blip>
          <a:stretch>
            <a:fillRect/>
          </a:stretch>
        </p:blipFill>
        <p:spPr>
          <a:xfrm>
            <a:off x="558338" y="4286250"/>
            <a:ext cx="6410325" cy="685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you’re interacting with your three-node Kubernetes cluster</a:t>
            </a:r>
            <a:endParaRPr b="1" sz="1000">
              <a:solidFill>
                <a:srgbClr val="3C3C3C"/>
              </a:solidFill>
              <a:latin typeface="Arial"/>
              <a:ea typeface="Arial"/>
              <a:cs typeface="Arial"/>
              <a:sym typeface="Arial"/>
            </a:endParaRPr>
          </a:p>
          <a:p>
            <a:pPr indent="0" lvl="0" marL="0" rtl="0" algn="ctr">
              <a:spcBef>
                <a:spcPts val="400"/>
              </a:spcBef>
              <a:spcAft>
                <a:spcPts val="400"/>
              </a:spcAft>
              <a:buNone/>
            </a:pPr>
            <a:r>
              <a:t/>
            </a:r>
            <a:endParaRPr sz="1400"/>
          </a:p>
        </p:txBody>
      </p:sp>
      <p:sp>
        <p:nvSpPr>
          <p:cNvPr id="469" name="Google Shape;469;p66"/>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sz="1000"/>
          </a:p>
        </p:txBody>
      </p:sp>
      <p:pic>
        <p:nvPicPr>
          <p:cNvPr id="470" name="Google Shape;470;p66"/>
          <p:cNvPicPr preferRelativeResize="0"/>
          <p:nvPr/>
        </p:nvPicPr>
        <p:blipFill>
          <a:blip r:embed="rId6">
            <a:alphaModFix/>
          </a:blip>
          <a:stretch>
            <a:fillRect/>
          </a:stretch>
        </p:blipFill>
        <p:spPr>
          <a:xfrm>
            <a:off x="1799875" y="684575"/>
            <a:ext cx="5395845" cy="4115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Running the container image in </a:t>
            </a:r>
            <a:r>
              <a:rPr lang="en" sz="1400"/>
              <a:t>Kubernetes</a:t>
            </a:r>
            <a:endParaRPr b="1" sz="1000">
              <a:solidFill>
                <a:srgbClr val="3C3C3C"/>
              </a:solidFill>
              <a:latin typeface="Arial"/>
              <a:ea typeface="Arial"/>
              <a:cs typeface="Arial"/>
              <a:sym typeface="Arial"/>
            </a:endParaRPr>
          </a:p>
          <a:p>
            <a:pPr indent="0" lvl="0" marL="0" rtl="0" algn="ctr">
              <a:spcBef>
                <a:spcPts val="400"/>
              </a:spcBef>
              <a:spcAft>
                <a:spcPts val="400"/>
              </a:spcAft>
              <a:buNone/>
            </a:pPr>
            <a:r>
              <a:t/>
            </a:r>
            <a:endParaRPr sz="1400"/>
          </a:p>
        </p:txBody>
      </p:sp>
      <p:sp>
        <p:nvSpPr>
          <p:cNvPr id="477" name="Google Shape;477;p67"/>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accent5"/>
                </a:solidFill>
                <a:hlinkClick r:id="rId3"/>
              </a:rPr>
              <a:t>Kubernetes in Action book by</a:t>
            </a:r>
            <a:r>
              <a:rPr lang="en" u="sng">
                <a:solidFill>
                  <a:schemeClr val="accent5"/>
                </a:solidFill>
                <a:hlinkClick r:id="rId4"/>
              </a:rPr>
              <a:t> </a:t>
            </a:r>
            <a:r>
              <a:rPr lang="en" sz="1000" u="sng">
                <a:solidFill>
                  <a:schemeClr val="accent5"/>
                </a:solidFill>
                <a:hlinkClick r:id="rId5"/>
              </a:rPr>
              <a:t>Marko Lukša</a:t>
            </a:r>
            <a:endParaRPr sz="1000"/>
          </a:p>
        </p:txBody>
      </p:sp>
      <p:pic>
        <p:nvPicPr>
          <p:cNvPr id="478" name="Google Shape;478;p67"/>
          <p:cNvPicPr preferRelativeResize="0"/>
          <p:nvPr/>
        </p:nvPicPr>
        <p:blipFill>
          <a:blip r:embed="rId6">
            <a:alphaModFix/>
          </a:blip>
          <a:stretch>
            <a:fillRect/>
          </a:stretch>
        </p:blipFill>
        <p:spPr>
          <a:xfrm>
            <a:off x="1929725" y="634950"/>
            <a:ext cx="5619750" cy="4200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(3)</a:t>
            </a:r>
            <a:endParaRPr i="1" sz="1400"/>
          </a:p>
        </p:txBody>
      </p:sp>
      <p:sp>
        <p:nvSpPr>
          <p:cNvPr id="485" name="Google Shape;485;p6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SzPts val="2400"/>
              <a:buFont typeface="Roboto"/>
              <a:buChar char="●"/>
            </a:pPr>
            <a:r>
              <a:rPr lang="en" sz="2400">
                <a:solidFill>
                  <a:srgbClr val="414141"/>
                </a:solidFill>
              </a:rPr>
              <a:t>List your clusters</a:t>
            </a:r>
            <a:endParaRPr sz="2400">
              <a:solidFill>
                <a:srgbClr val="414141"/>
              </a:solidFill>
            </a:endParaRPr>
          </a:p>
          <a:p>
            <a:pPr indent="-381000" lvl="1" marL="914400" marR="0" rtl="0" algn="l">
              <a:lnSpc>
                <a:spcPct val="150000"/>
              </a:lnSpc>
              <a:spcBef>
                <a:spcPts val="0"/>
              </a:spcBef>
              <a:spcAft>
                <a:spcPts val="0"/>
              </a:spcAft>
              <a:buSzPts val="2400"/>
              <a:buFont typeface="Roboto"/>
              <a:buChar char="○"/>
            </a:pPr>
            <a:r>
              <a:rPr lang="en" sz="2400">
                <a:solidFill>
                  <a:srgbClr val="414141"/>
                </a:solidFill>
              </a:rPr>
              <a:t>gcloud container clusters list</a:t>
            </a:r>
            <a:endParaRPr sz="2400">
              <a:solidFill>
                <a:srgbClr val="414141"/>
              </a:solidFill>
            </a:endParaRPr>
          </a:p>
          <a:p>
            <a:pPr indent="-381000" lvl="0" marL="457200" marR="76200" rtl="0" algn="l">
              <a:lnSpc>
                <a:spcPct val="142857"/>
              </a:lnSpc>
              <a:spcBef>
                <a:spcPts val="0"/>
              </a:spcBef>
              <a:spcAft>
                <a:spcPts val="0"/>
              </a:spcAft>
              <a:buClr>
                <a:srgbClr val="414141"/>
              </a:buClr>
              <a:buSzPts val="2400"/>
              <a:buChar char="●"/>
            </a:pPr>
            <a:r>
              <a:rPr lang="en" sz="2400">
                <a:solidFill>
                  <a:srgbClr val="414141"/>
                </a:solidFill>
              </a:rPr>
              <a:t>Set a default Compute Engine zone</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gcloud config set compute/zone us-central1-a</a:t>
            </a:r>
            <a:endParaRPr sz="1050">
              <a:solidFill>
                <a:srgbClr val="37474F"/>
              </a:solidFill>
              <a:highlight>
                <a:srgbClr val="F7F7F7"/>
              </a:highlight>
              <a:latin typeface="Roboto Mono"/>
              <a:ea typeface="Roboto Mono"/>
              <a:cs typeface="Roboto Mono"/>
              <a:sym typeface="Roboto Mono"/>
            </a:endParaRPr>
          </a:p>
          <a:p>
            <a:pPr indent="-381000" lvl="0" marL="457200" marR="0" rtl="0" algn="l">
              <a:lnSpc>
                <a:spcPct val="150000"/>
              </a:lnSpc>
              <a:spcBef>
                <a:spcPts val="0"/>
              </a:spcBef>
              <a:spcAft>
                <a:spcPts val="0"/>
              </a:spcAft>
              <a:buClr>
                <a:srgbClr val="414141"/>
              </a:buClr>
              <a:buSzPts val="2400"/>
              <a:buChar char="●"/>
            </a:pPr>
            <a:r>
              <a:rPr lang="en" sz="2400">
                <a:solidFill>
                  <a:srgbClr val="414141"/>
                </a:solidFill>
              </a:rPr>
              <a:t>Define a standard project with your ProjectID</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gcloud config set project kubernauts-trainings</a:t>
            </a:r>
            <a:endParaRPr sz="2400">
              <a:solidFill>
                <a:srgbClr val="414141"/>
              </a:solidFill>
            </a:endParaRPr>
          </a:p>
          <a:p>
            <a:pPr indent="-381000" lvl="0" marL="457200" marR="76200" rtl="0" algn="l">
              <a:lnSpc>
                <a:spcPct val="142857"/>
              </a:lnSpc>
              <a:spcBef>
                <a:spcPts val="0"/>
              </a:spcBef>
              <a:spcAft>
                <a:spcPts val="0"/>
              </a:spcAft>
              <a:buClr>
                <a:srgbClr val="414141"/>
              </a:buClr>
              <a:buSzPts val="2400"/>
              <a:buChar char="●"/>
            </a:pPr>
            <a:r>
              <a:rPr lang="en" sz="2400">
                <a:solidFill>
                  <a:srgbClr val="414141"/>
                </a:solidFill>
              </a:rPr>
              <a:t>Access the Kubernetes dashboard</a:t>
            </a:r>
            <a:endParaRPr sz="2400">
              <a:solidFill>
                <a:srgbClr val="414141"/>
              </a:solidFill>
            </a:endParaRPr>
          </a:p>
          <a:p>
            <a:pPr indent="-381000" lvl="1" marL="914400" marR="76200" rtl="0" algn="l">
              <a:lnSpc>
                <a:spcPct val="142857"/>
              </a:lnSpc>
              <a:spcBef>
                <a:spcPts val="0"/>
              </a:spcBef>
              <a:spcAft>
                <a:spcPts val="0"/>
              </a:spcAft>
              <a:buClr>
                <a:srgbClr val="414141"/>
              </a:buClr>
              <a:buSzPts val="2400"/>
              <a:buChar char="○"/>
            </a:pPr>
            <a:r>
              <a:rPr lang="en" sz="2400">
                <a:solidFill>
                  <a:srgbClr val="414141"/>
                </a:solidFill>
              </a:rPr>
              <a:t>kubectl proxy </a:t>
            </a:r>
            <a:r>
              <a:rPr lang="en" sz="2400" u="sng">
                <a:solidFill>
                  <a:schemeClr val="hlink"/>
                </a:solidFill>
                <a:hlinkClick r:id="rId3"/>
              </a:rPr>
              <a:t>→</a:t>
            </a:r>
            <a:r>
              <a:rPr lang="en" sz="2400">
                <a:solidFill>
                  <a:srgbClr val="414141"/>
                </a:solidFill>
              </a:rPr>
              <a:t> </a:t>
            </a:r>
            <a:endParaRPr sz="2400">
              <a:solidFill>
                <a:srgbClr val="414141"/>
              </a:solidFill>
            </a:endParaRPr>
          </a:p>
        </p:txBody>
      </p:sp>
      <p:sp>
        <p:nvSpPr>
          <p:cNvPr id="486" name="Google Shape;486;p68"/>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GKE (4)</a:t>
            </a:r>
            <a:endParaRPr i="1" sz="1400"/>
          </a:p>
        </p:txBody>
      </p:sp>
      <p:sp>
        <p:nvSpPr>
          <p:cNvPr id="493" name="Google Shape;493;p6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000000"/>
              </a:buClr>
              <a:buSzPts val="2400"/>
              <a:buFont typeface="Roboto"/>
              <a:buChar char="●"/>
            </a:pPr>
            <a:r>
              <a:rPr lang="en" sz="2400">
                <a:solidFill>
                  <a:srgbClr val="414141"/>
                </a:solidFill>
              </a:rPr>
              <a:t>Login to one of the nodes</a:t>
            </a:r>
            <a:endParaRPr sz="2400">
              <a:solidFill>
                <a:srgbClr val="414141"/>
              </a:solidFill>
            </a:endParaRPr>
          </a:p>
          <a:p>
            <a:pPr indent="-317500" lvl="1" marL="914400" rtl="0" algn="l">
              <a:spcBef>
                <a:spcPts val="0"/>
              </a:spcBef>
              <a:spcAft>
                <a:spcPts val="0"/>
              </a:spcAft>
              <a:buSzPts val="1400"/>
              <a:buChar char="○"/>
            </a:pPr>
            <a:r>
              <a:rPr lang="en"/>
              <a:t>gcloud compute ssh &lt;node-name&gt;</a:t>
            </a:r>
            <a:endParaRPr/>
          </a:p>
          <a:p>
            <a:pPr indent="0" lvl="0" marL="0" rtl="0" algn="l">
              <a:spcBef>
                <a:spcPts val="0"/>
              </a:spcBef>
              <a:spcAft>
                <a:spcPts val="0"/>
              </a:spcAft>
              <a:buNone/>
            </a:pPr>
            <a:r>
              <a:t/>
            </a:r>
            <a:endParaRPr/>
          </a:p>
          <a:p>
            <a:pPr indent="-381000" lvl="0" marL="457200" rtl="0" algn="l">
              <a:lnSpc>
                <a:spcPct val="150000"/>
              </a:lnSpc>
              <a:spcBef>
                <a:spcPts val="0"/>
              </a:spcBef>
              <a:spcAft>
                <a:spcPts val="0"/>
              </a:spcAft>
              <a:buClr>
                <a:srgbClr val="414141"/>
              </a:buClr>
              <a:buSzPts val="2400"/>
              <a:buChar char="●"/>
            </a:pPr>
            <a:r>
              <a:rPr lang="en" sz="2400">
                <a:solidFill>
                  <a:srgbClr val="414141"/>
                </a:solidFill>
              </a:rPr>
              <a:t>Get more information about a node</a:t>
            </a:r>
            <a:endParaRPr sz="2400">
              <a:solidFill>
                <a:srgbClr val="414141"/>
              </a:solidFill>
            </a:endParaRPr>
          </a:p>
          <a:p>
            <a:pPr indent="-381000" lvl="1" marL="914400" rtl="0" algn="l">
              <a:lnSpc>
                <a:spcPct val="150000"/>
              </a:lnSpc>
              <a:spcBef>
                <a:spcPts val="0"/>
              </a:spcBef>
              <a:spcAft>
                <a:spcPts val="0"/>
              </a:spcAft>
              <a:buClr>
                <a:srgbClr val="414141"/>
              </a:buClr>
              <a:buSzPts val="2400"/>
              <a:buChar char="○"/>
            </a:pPr>
            <a:r>
              <a:rPr lang="en"/>
              <a:t>kubectl describe node &lt;node name&gt;</a:t>
            </a:r>
            <a:endParaRPr sz="2400">
              <a:solidFill>
                <a:srgbClr val="414141"/>
              </a:solidFill>
            </a:endParaRPr>
          </a:p>
          <a:p>
            <a:pPr indent="-381000" lvl="0" marL="457200" rtl="0" algn="l">
              <a:lnSpc>
                <a:spcPct val="150000"/>
              </a:lnSpc>
              <a:spcBef>
                <a:spcPts val="0"/>
              </a:spcBef>
              <a:spcAft>
                <a:spcPts val="0"/>
              </a:spcAft>
              <a:buClr>
                <a:srgbClr val="414141"/>
              </a:buClr>
              <a:buSzPts val="2400"/>
              <a:buChar char="●"/>
            </a:pPr>
            <a:r>
              <a:rPr lang="en" sz="2400">
                <a:solidFill>
                  <a:srgbClr val="414141"/>
                </a:solidFill>
              </a:rPr>
              <a:t>Delete / clean up your training cluster</a:t>
            </a:r>
            <a:endParaRPr sz="2400">
              <a:solidFill>
                <a:srgbClr val="414141"/>
              </a:solidFill>
            </a:endParaRPr>
          </a:p>
          <a:p>
            <a:pPr indent="-381000" lvl="1" marL="914400" rtl="0" algn="l">
              <a:lnSpc>
                <a:spcPct val="150000"/>
              </a:lnSpc>
              <a:spcBef>
                <a:spcPts val="0"/>
              </a:spcBef>
              <a:spcAft>
                <a:spcPts val="0"/>
              </a:spcAft>
              <a:buClr>
                <a:srgbClr val="414141"/>
              </a:buClr>
              <a:buSzPts val="2400"/>
              <a:buChar char="○"/>
            </a:pPr>
            <a:r>
              <a:rPr lang="en"/>
              <a:t>gcloud container clusters delete my-training-cluster --zone=europe-west3-a</a:t>
            </a:r>
            <a:endParaRPr/>
          </a:p>
          <a:p>
            <a:pPr indent="0" lvl="0" marL="0" rtl="0" algn="l">
              <a:lnSpc>
                <a:spcPct val="150000"/>
              </a:lnSpc>
              <a:spcBef>
                <a:spcPts val="2800"/>
              </a:spcBef>
              <a:spcAft>
                <a:spcPts val="2800"/>
              </a:spcAft>
              <a:buNone/>
            </a:pPr>
            <a:r>
              <a:rPr lang="en"/>
              <a:t>Note: deleting a cluster doesn’t delete your storage / disks on GKE, you’ve to delete them manually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AWS</a:t>
            </a:r>
            <a:endParaRPr i="1" sz="1400"/>
          </a:p>
        </p:txBody>
      </p:sp>
      <p:sp>
        <p:nvSpPr>
          <p:cNvPr id="500" name="Google Shape;500;p7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AWS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Typhoon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Kubeadm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Kops FastStart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Kubicorn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Kubernetes Cluster API </a:t>
            </a:r>
            <a:r>
              <a:rPr lang="en" sz="2400" u="sng">
                <a:solidFill>
                  <a:schemeClr val="hlink"/>
                </a:solidFill>
                <a:hlinkClick r:id="rId8"/>
              </a:rPr>
              <a:t>→</a:t>
            </a:r>
            <a:r>
              <a:rPr lang="en" sz="2400">
                <a:solidFill>
                  <a:srgbClr val="414141"/>
                </a:solidFill>
              </a:rPr>
              <a:t>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Create a Kubernetes cluster on ACS</a:t>
            </a:r>
            <a:endParaRPr i="1" sz="1400"/>
          </a:p>
        </p:txBody>
      </p:sp>
      <p:sp>
        <p:nvSpPr>
          <p:cNvPr id="507" name="Google Shape;507;p7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a Kubernetes cluster on ACS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Please refer to Kubernetes CookBook</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508" name="Google Shape;508;p71"/>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About this project</a:t>
            </a:r>
            <a:endParaRPr i="1" sz="1400"/>
          </a:p>
        </p:txBody>
      </p:sp>
      <p:sp>
        <p:nvSpPr>
          <p:cNvPr id="100" name="Google Shape;100;p18"/>
          <p:cNvSpPr txBox="1"/>
          <p:nvPr/>
        </p:nvSpPr>
        <p:spPr>
          <a:xfrm>
            <a:off x="20075" y="462900"/>
            <a:ext cx="9123900" cy="468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b="1" lang="en" sz="2400">
                <a:latin typeface="Roboto"/>
                <a:ea typeface="Roboto"/>
                <a:cs typeface="Roboto"/>
                <a:sym typeface="Roboto"/>
              </a:rPr>
              <a:t>GET STARTED with Kubernetes Learning Resources</a:t>
            </a:r>
            <a:r>
              <a:rPr lang="en" sz="2400">
                <a:latin typeface="Roboto"/>
                <a:ea typeface="Roboto"/>
                <a:cs typeface="Roboto"/>
                <a:sym typeface="Roboto"/>
              </a:rPr>
              <a:t> </a:t>
            </a:r>
            <a:r>
              <a:rPr lang="en" sz="2400" u="sng">
                <a:solidFill>
                  <a:schemeClr val="accent5"/>
                </a:solidFill>
                <a:latin typeface="Roboto"/>
                <a:ea typeface="Roboto"/>
                <a:cs typeface="Roboto"/>
                <a:sym typeface="Roboto"/>
                <a:hlinkClick r:id="rId3"/>
              </a:rPr>
              <a:t>→</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For more information feel free to join us on slack </a:t>
            </a:r>
            <a:r>
              <a:rPr lang="en" sz="2400" u="sng">
                <a:solidFill>
                  <a:schemeClr val="hlink"/>
                </a:solidFill>
                <a:latin typeface="Roboto"/>
                <a:ea typeface="Roboto"/>
                <a:cs typeface="Roboto"/>
                <a:sym typeface="Roboto"/>
                <a:hlinkClick r:id="rId4"/>
              </a:rPr>
              <a:t>→</a:t>
            </a:r>
            <a:r>
              <a:rPr lang="en" sz="2400">
                <a:latin typeface="Roboto"/>
                <a:ea typeface="Roboto"/>
                <a:cs typeface="Roboto"/>
                <a:sym typeface="Roboto"/>
              </a:rPr>
              <a:t> </a:t>
            </a:r>
            <a:endParaRPr sz="2400">
              <a:latin typeface="Roboto"/>
              <a:ea typeface="Roboto"/>
              <a:cs typeface="Roboto"/>
              <a:sym typeface="Roboto"/>
            </a:endParaRPr>
          </a:p>
          <a:p>
            <a:pPr indent="-381000" lvl="1" marL="914400" rtl="0" algn="l">
              <a:spcBef>
                <a:spcPts val="1000"/>
              </a:spcBef>
              <a:spcAft>
                <a:spcPts val="1000"/>
              </a:spcAft>
              <a:buSzPts val="2400"/>
              <a:buFont typeface="Roboto"/>
              <a:buChar char="○"/>
            </a:pPr>
            <a:r>
              <a:rPr lang="en" sz="2400">
                <a:latin typeface="Roboto"/>
                <a:ea typeface="Roboto"/>
                <a:cs typeface="Roboto"/>
                <a:sym typeface="Roboto"/>
              </a:rPr>
              <a:t>If you’d like to become a CKA(D), please ask to join the CKA(D)s channel, everyone in the group can add you to the CKA(D)s channel</a:t>
            </a:r>
            <a:endParaRPr sz="24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(1)</a:t>
            </a:r>
            <a:endParaRPr i="1" sz="1400"/>
          </a:p>
        </p:txBody>
      </p:sp>
      <p:sp>
        <p:nvSpPr>
          <p:cNvPr id="515" name="Google Shape;515;p7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Install Swagger UI on Minikube / Minishift / Tectonic</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 run swagger-ui --image=swaggerapi/swagger-ui:latest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On Tectonic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2" marL="1371600" marR="0" rtl="0" algn="l">
              <a:lnSpc>
                <a:spcPct val="140000"/>
              </a:lnSpc>
              <a:spcBef>
                <a:spcPts val="0"/>
              </a:spcBef>
              <a:spcAft>
                <a:spcPts val="0"/>
              </a:spcAft>
              <a:buClr>
                <a:srgbClr val="414141"/>
              </a:buClr>
              <a:buSzPts val="2400"/>
              <a:buChar char="■"/>
            </a:pPr>
            <a:r>
              <a:rPr lang="en" sz="2400">
                <a:solidFill>
                  <a:srgbClr val="414141"/>
                </a:solidFill>
              </a:rPr>
              <a:t>k expose deployment swagger-ui --port=8080 --external-ip=172.17.4.101 --type=NodePort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On Minikube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2" marL="1371600" marR="0" rtl="0" algn="l">
              <a:lnSpc>
                <a:spcPct val="140000"/>
              </a:lnSpc>
              <a:spcBef>
                <a:spcPts val="0"/>
              </a:spcBef>
              <a:spcAft>
                <a:spcPts val="0"/>
              </a:spcAft>
              <a:buClr>
                <a:srgbClr val="414141"/>
              </a:buClr>
              <a:buSzPts val="2400"/>
              <a:buChar char="■"/>
            </a:pPr>
            <a:r>
              <a:rPr lang="en" sz="2400">
                <a:solidFill>
                  <a:srgbClr val="414141"/>
                </a:solidFill>
              </a:rPr>
              <a:t>k expose deployment swagger-ui --port=8080 --external-ip=$(minikube ip) --type=NodePort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Use </a:t>
            </a:r>
            <a:r>
              <a:rPr lang="en" sz="2400" u="sng">
                <a:solidFill>
                  <a:schemeClr val="hlink"/>
                </a:solidFill>
                <a:hlinkClick r:id="rId5"/>
              </a:rPr>
              <a:t>swagger.json</a:t>
            </a:r>
            <a:r>
              <a:rPr lang="en" sz="2400">
                <a:solidFill>
                  <a:srgbClr val="414141"/>
                </a:solidFill>
              </a:rPr>
              <a:t> to explore the API</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(2)</a:t>
            </a:r>
            <a:endParaRPr i="1" sz="1400"/>
          </a:p>
        </p:txBody>
      </p:sp>
      <p:pic>
        <p:nvPicPr>
          <p:cNvPr id="522" name="Google Shape;522;p73"/>
          <p:cNvPicPr preferRelativeResize="0"/>
          <p:nvPr/>
        </p:nvPicPr>
        <p:blipFill>
          <a:blip r:embed="rId3">
            <a:alphaModFix/>
          </a:blip>
          <a:stretch>
            <a:fillRect/>
          </a:stretch>
        </p:blipFill>
        <p:spPr>
          <a:xfrm>
            <a:off x="152400" y="567600"/>
            <a:ext cx="8839200" cy="417366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(3)</a:t>
            </a:r>
            <a:endParaRPr i="1" sz="1400"/>
          </a:p>
        </p:txBody>
      </p:sp>
      <p:pic>
        <p:nvPicPr>
          <p:cNvPr id="529" name="Google Shape;529;p74"/>
          <p:cNvPicPr preferRelativeResize="0"/>
          <p:nvPr/>
        </p:nvPicPr>
        <p:blipFill>
          <a:blip r:embed="rId3">
            <a:alphaModFix/>
          </a:blip>
          <a:stretch>
            <a:fillRect/>
          </a:stretch>
        </p:blipFill>
        <p:spPr>
          <a:xfrm>
            <a:off x="1475137" y="1260325"/>
            <a:ext cx="6357976" cy="3753250"/>
          </a:xfrm>
          <a:prstGeom prst="rect">
            <a:avLst/>
          </a:prstGeom>
          <a:noFill/>
          <a:ln>
            <a:noFill/>
          </a:ln>
        </p:spPr>
      </p:pic>
      <p:sp>
        <p:nvSpPr>
          <p:cNvPr id="530" name="Google Shape;530;p74"/>
          <p:cNvSpPr txBox="1"/>
          <p:nvPr/>
        </p:nvSpPr>
        <p:spPr>
          <a:xfrm>
            <a:off x="407475" y="533863"/>
            <a:ext cx="8573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Enjoy the Kubernetes API deep dive </a:t>
            </a:r>
            <a:r>
              <a:rPr lang="en" sz="2400" u="sng">
                <a:solidFill>
                  <a:schemeClr val="hlink"/>
                </a:solidFill>
                <a:hlinkClick r:id="rId4"/>
              </a:rPr>
              <a:t>→</a:t>
            </a:r>
            <a:r>
              <a:rPr lang="en" sz="2400">
                <a:solidFill>
                  <a:srgbClr val="414141"/>
                </a:solidFill>
              </a:rPr>
              <a:t> </a:t>
            </a:r>
            <a:endParaRPr sz="2400">
              <a:solidFill>
                <a:srgbClr val="41414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(4)</a:t>
            </a:r>
            <a:endParaRPr i="1" sz="1400"/>
          </a:p>
        </p:txBody>
      </p:sp>
      <p:sp>
        <p:nvSpPr>
          <p:cNvPr id="537" name="Google Shape;537;p75"/>
          <p:cNvSpPr txBox="1"/>
          <p:nvPr/>
        </p:nvSpPr>
        <p:spPr>
          <a:xfrm>
            <a:off x="294375" y="533550"/>
            <a:ext cx="8573700" cy="40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Get all API resources supported by your K8s cluster:</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 kubectl api-resources -o wide</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Get API resources for a particular API group:</a:t>
            </a:r>
            <a:br>
              <a:rPr lang="en" sz="2400">
                <a:solidFill>
                  <a:srgbClr val="414141"/>
                </a:solidFill>
              </a:rPr>
            </a:br>
            <a:br>
              <a:rPr lang="en" sz="2400">
                <a:solidFill>
                  <a:srgbClr val="414141"/>
                </a:solidFill>
              </a:rPr>
            </a:br>
            <a:r>
              <a:rPr lang="en" sz="2400">
                <a:solidFill>
                  <a:srgbClr val="414141"/>
                </a:solidFill>
              </a:rPr>
              <a:t>$ kubectl api-resources --api-group apps -o wide</a:t>
            </a:r>
            <a:br>
              <a:rPr lang="en" sz="2400">
                <a:solidFill>
                  <a:srgbClr val="414141"/>
                </a:solidFill>
              </a:rPr>
            </a:br>
            <a:br>
              <a:rPr lang="en" sz="2400">
                <a:solidFill>
                  <a:srgbClr val="414141"/>
                </a:solidFill>
              </a:rPr>
            </a:br>
            <a:r>
              <a:rPr lang="en" sz="2400">
                <a:solidFill>
                  <a:srgbClr val="414141"/>
                </a:solidFill>
              </a:rPr>
              <a:t>Get more info about the particular resource:</a:t>
            </a:r>
            <a:br>
              <a:rPr lang="en" sz="2400">
                <a:solidFill>
                  <a:srgbClr val="414141"/>
                </a:solidFill>
              </a:rPr>
            </a:br>
            <a:br>
              <a:rPr lang="en" sz="2400">
                <a:solidFill>
                  <a:srgbClr val="414141"/>
                </a:solidFill>
              </a:rPr>
            </a:br>
            <a:r>
              <a:rPr lang="en" sz="2400">
                <a:solidFill>
                  <a:srgbClr val="414141"/>
                </a:solidFill>
              </a:rPr>
              <a:t>$ kubectl explain configmap</a:t>
            </a:r>
            <a:endParaRPr sz="2400">
              <a:solidFill>
                <a:srgbClr val="414141"/>
              </a:solidFill>
            </a:endParaRPr>
          </a:p>
          <a:p>
            <a:pPr indent="0" lvl="0" marL="0" rtl="0" algn="l">
              <a:spcBef>
                <a:spcPts val="0"/>
              </a:spcBef>
              <a:spcAft>
                <a:spcPts val="0"/>
              </a:spcAft>
              <a:buNone/>
            </a:pPr>
            <a:r>
              <a:t/>
            </a:r>
            <a:endParaRPr sz="2400">
              <a:solidFill>
                <a:srgbClr val="414141"/>
              </a:solidFill>
            </a:endParaRPr>
          </a:p>
        </p:txBody>
      </p:sp>
      <p:sp>
        <p:nvSpPr>
          <p:cNvPr id="538" name="Google Shape;538;p75"/>
          <p:cNvSpPr txBox="1"/>
          <p:nvPr/>
        </p:nvSpPr>
        <p:spPr>
          <a:xfrm>
            <a:off x="27600" y="4684750"/>
            <a:ext cx="9068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https://akomljen.com/kubernetes-api-resources-which-group-and-version-to-use/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API Groups, OpenAPI and Swagger UI (5)</a:t>
            </a:r>
            <a:endParaRPr i="1" sz="1400"/>
          </a:p>
        </p:txBody>
      </p:sp>
      <p:sp>
        <p:nvSpPr>
          <p:cNvPr id="545" name="Google Shape;545;p76"/>
          <p:cNvSpPr txBox="1"/>
          <p:nvPr/>
        </p:nvSpPr>
        <p:spPr>
          <a:xfrm>
            <a:off x="294375" y="533550"/>
            <a:ext cx="8573700" cy="40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14141"/>
                </a:solidFill>
              </a:rPr>
              <a:t>Get all API versions supported by your K8s cluster:</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 kubectl api-versions</a:t>
            </a:r>
            <a:endParaRPr sz="2400">
              <a:solidFill>
                <a:srgbClr val="414141"/>
              </a:solidFill>
            </a:endParaRPr>
          </a:p>
          <a:p>
            <a:pPr indent="0" lvl="0" marL="0" rtl="0" algn="l">
              <a:spcBef>
                <a:spcPts val="0"/>
              </a:spcBef>
              <a:spcAft>
                <a:spcPts val="0"/>
              </a:spcAft>
              <a:buNone/>
            </a:pPr>
            <a:r>
              <a:t/>
            </a:r>
            <a:endParaRPr sz="2400">
              <a:solidFill>
                <a:srgbClr val="414141"/>
              </a:solidFill>
            </a:endParaRPr>
          </a:p>
          <a:p>
            <a:pPr indent="0" lvl="0" marL="0" rtl="0" algn="l">
              <a:spcBef>
                <a:spcPts val="0"/>
              </a:spcBef>
              <a:spcAft>
                <a:spcPts val="0"/>
              </a:spcAft>
              <a:buNone/>
            </a:pPr>
            <a:r>
              <a:rPr lang="en" sz="2400">
                <a:solidFill>
                  <a:srgbClr val="414141"/>
                </a:solidFill>
              </a:rPr>
              <a:t>C</a:t>
            </a:r>
            <a:r>
              <a:rPr lang="en" sz="2400">
                <a:solidFill>
                  <a:srgbClr val="414141"/>
                </a:solidFill>
              </a:rPr>
              <a:t>heck if a particular group/version is available for some resource</a:t>
            </a:r>
            <a:r>
              <a:rPr lang="en" sz="2400">
                <a:solidFill>
                  <a:srgbClr val="414141"/>
                </a:solidFill>
              </a:rPr>
              <a:t>:</a:t>
            </a:r>
            <a:br>
              <a:rPr lang="en" sz="2400">
                <a:solidFill>
                  <a:srgbClr val="414141"/>
                </a:solidFill>
              </a:rPr>
            </a:br>
            <a:br>
              <a:rPr lang="en" sz="2400">
                <a:solidFill>
                  <a:srgbClr val="414141"/>
                </a:solidFill>
              </a:rPr>
            </a:br>
            <a:r>
              <a:rPr lang="en" sz="2400">
                <a:solidFill>
                  <a:srgbClr val="414141"/>
                </a:solidFill>
              </a:rPr>
              <a:t> $ kubectl get deployments.v1.apps -n kube-system</a:t>
            </a:r>
            <a:br>
              <a:rPr lang="en" sz="2400">
                <a:solidFill>
                  <a:srgbClr val="414141"/>
                </a:solidFill>
              </a:rPr>
            </a:br>
            <a:br>
              <a:rPr lang="en" sz="2400">
                <a:solidFill>
                  <a:srgbClr val="414141"/>
                </a:solidFill>
              </a:rPr>
            </a:br>
            <a:endParaRPr sz="2400">
              <a:solidFill>
                <a:srgbClr val="414141"/>
              </a:solidFill>
            </a:endParaRPr>
          </a:p>
          <a:p>
            <a:pPr indent="0" lvl="0" marL="0" rtl="0" algn="l">
              <a:spcBef>
                <a:spcPts val="0"/>
              </a:spcBef>
              <a:spcAft>
                <a:spcPts val="0"/>
              </a:spcAft>
              <a:buNone/>
            </a:pPr>
            <a:r>
              <a:t/>
            </a:r>
            <a:endParaRPr sz="2400">
              <a:solidFill>
                <a:srgbClr val="414141"/>
              </a:solidFill>
            </a:endParaRPr>
          </a:p>
        </p:txBody>
      </p:sp>
      <p:sp>
        <p:nvSpPr>
          <p:cNvPr id="546" name="Google Shape;546;p76"/>
          <p:cNvSpPr txBox="1"/>
          <p:nvPr/>
        </p:nvSpPr>
        <p:spPr>
          <a:xfrm>
            <a:off x="27600" y="4684750"/>
            <a:ext cx="90687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https://akomljen.com/kubernetes-api-resources-which-group-and-version-to-use/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Play with Simple Apps on Kubernetes</a:t>
            </a:r>
            <a:endParaRPr i="1" sz="1400"/>
          </a:p>
        </p:txBody>
      </p:sp>
      <p:sp>
        <p:nvSpPr>
          <p:cNvPr id="553" name="Google Shape;553;p7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Start the Ghost micro-blogging platform</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run ghost --image=ghost:0.9</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expose deployments ghost --port=2368 --type=LoadBalancer</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 expose deployment ghost --port=2368 --external-ip=$(minikube ip) --type=NodePort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get svc</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get deploy</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edit deploy ghost (change the nr. of replicas to 3)</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pic>
        <p:nvPicPr>
          <p:cNvPr id="554" name="Google Shape;554;p77"/>
          <p:cNvPicPr preferRelativeResize="0"/>
          <p:nvPr/>
        </p:nvPicPr>
        <p:blipFill>
          <a:blip r:embed="rId3">
            <a:alphaModFix/>
          </a:blip>
          <a:stretch>
            <a:fillRect/>
          </a:stretch>
        </p:blipFill>
        <p:spPr>
          <a:xfrm>
            <a:off x="4023163" y="3870713"/>
            <a:ext cx="4810125" cy="714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Play with Simple Apps on Kubernetes</a:t>
            </a:r>
            <a:endParaRPr i="1" sz="1400"/>
          </a:p>
        </p:txBody>
      </p:sp>
      <p:sp>
        <p:nvSpPr>
          <p:cNvPr id="561" name="Google Shape;561;p7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Log into the pod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exec -it ghost-xxx bash</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Get the logs from the pod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logs ghost-xxx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Delete</a:t>
            </a:r>
            <a:r>
              <a:rPr lang="en" sz="2400">
                <a:solidFill>
                  <a:srgbClr val="414141"/>
                </a:solidFill>
              </a:rPr>
              <a:t> the Ghost micro-bloging platform</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delete deploy ghost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Get the cluster state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cluster-info dump --all-namespaces --output-directory=$PWD/cluster-state</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Deploying and Updating Apps with Kubernetes</a:t>
            </a:r>
            <a:endParaRPr i="1" sz="1400"/>
          </a:p>
        </p:txBody>
      </p:sp>
      <p:sp>
        <p:nvSpPr>
          <p:cNvPr id="568" name="Google Shape;568;p7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Please read and understand </a:t>
            </a:r>
            <a:r>
              <a:rPr lang="en" sz="2400" u="sng">
                <a:solidFill>
                  <a:schemeClr val="hlink"/>
                </a:solidFill>
                <a:hlinkClick r:id="rId3"/>
              </a:rPr>
              <a:t>this</a:t>
            </a:r>
            <a:r>
              <a:rPr lang="en" sz="2400">
                <a:solidFill>
                  <a:srgbClr val="414141"/>
                </a:solidFill>
              </a:rPr>
              <a:t> great free chapter from Kubernetes in Action book by Marko Lukša.  </a:t>
            </a:r>
            <a:br>
              <a:rPr lang="en" sz="2400">
                <a:latin typeface="Roboto"/>
                <a:ea typeface="Roboto"/>
                <a:cs typeface="Roboto"/>
                <a:sym typeface="Roboto"/>
              </a:rPr>
            </a:br>
            <a:endParaRPr sz="2400">
              <a:latin typeface="Roboto"/>
              <a:ea typeface="Roboto"/>
              <a:cs typeface="Roboto"/>
              <a:sym typeface="Roboto"/>
            </a:endParaRPr>
          </a:p>
        </p:txBody>
      </p:sp>
      <p:pic>
        <p:nvPicPr>
          <p:cNvPr id="569" name="Google Shape;569;p79"/>
          <p:cNvPicPr preferRelativeResize="0"/>
          <p:nvPr/>
        </p:nvPicPr>
        <p:blipFill>
          <a:blip r:embed="rId4">
            <a:alphaModFix/>
          </a:blip>
          <a:stretch>
            <a:fillRect/>
          </a:stretch>
        </p:blipFill>
        <p:spPr>
          <a:xfrm>
            <a:off x="6931850" y="1332350"/>
            <a:ext cx="1621400" cy="2017325"/>
          </a:xfrm>
          <a:prstGeom prst="rect">
            <a:avLst/>
          </a:prstGeom>
          <a:noFill/>
          <a:ln>
            <a:noFill/>
          </a:ln>
        </p:spPr>
      </p:pic>
      <p:pic>
        <p:nvPicPr>
          <p:cNvPr id="570" name="Google Shape;570;p79"/>
          <p:cNvPicPr preferRelativeResize="0"/>
          <p:nvPr/>
        </p:nvPicPr>
        <p:blipFill>
          <a:blip r:embed="rId5">
            <a:alphaModFix/>
          </a:blip>
          <a:stretch>
            <a:fillRect/>
          </a:stretch>
        </p:blipFill>
        <p:spPr>
          <a:xfrm>
            <a:off x="735275" y="1954500"/>
            <a:ext cx="5314950" cy="904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NodePort vs LoadBalancer vs Ingress (1)</a:t>
            </a:r>
            <a:endParaRPr i="1" sz="1400"/>
          </a:p>
        </p:txBody>
      </p:sp>
      <p:sp>
        <p:nvSpPr>
          <p:cNvPr id="577" name="Google Shape;577;p8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578" name="Google Shape;578;p80"/>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0"/>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100" u="sng">
                <a:solidFill>
                  <a:schemeClr val="hlink"/>
                </a:solidFill>
                <a:hlinkClick r:id="rId3"/>
              </a:rPr>
              <a:t>https://medium.com/@metaphorical/internal-and-external-connectivity-in-kubernetes-space-a25cba822089</a:t>
            </a:r>
            <a:endParaRPr sz="1000"/>
          </a:p>
        </p:txBody>
      </p:sp>
      <p:pic>
        <p:nvPicPr>
          <p:cNvPr id="580" name="Google Shape;580;p80"/>
          <p:cNvPicPr preferRelativeResize="0"/>
          <p:nvPr/>
        </p:nvPicPr>
        <p:blipFill>
          <a:blip r:embed="rId4">
            <a:alphaModFix/>
          </a:blip>
          <a:stretch>
            <a:fillRect/>
          </a:stretch>
        </p:blipFill>
        <p:spPr>
          <a:xfrm>
            <a:off x="0" y="305628"/>
            <a:ext cx="9143999" cy="45322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NodePort vs LoadBalancer vs Ingress (2)</a:t>
            </a:r>
            <a:endParaRPr i="1" sz="1400"/>
          </a:p>
        </p:txBody>
      </p:sp>
      <p:sp>
        <p:nvSpPr>
          <p:cNvPr id="587" name="Google Shape;587;p8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588" name="Google Shape;588;p81"/>
          <p:cNvPicPr preferRelativeResize="0"/>
          <p:nvPr/>
        </p:nvPicPr>
        <p:blipFill>
          <a:blip r:embed="rId3">
            <a:alphaModFix/>
          </a:blip>
          <a:stretch>
            <a:fillRect/>
          </a:stretch>
        </p:blipFill>
        <p:spPr>
          <a:xfrm>
            <a:off x="2636050" y="631775"/>
            <a:ext cx="3573400" cy="3988801"/>
          </a:xfrm>
          <a:prstGeom prst="rect">
            <a:avLst/>
          </a:prstGeom>
          <a:noFill/>
          <a:ln>
            <a:noFill/>
          </a:ln>
        </p:spPr>
      </p:pic>
      <p:sp>
        <p:nvSpPr>
          <p:cNvPr id="589" name="Google Shape;589;p81"/>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1"/>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https://medium.com/google-cloud/kubernetes-nodeport-vs-loadbalancer-vs-ingress-when-should-i-use-what-922f010849e0</a:t>
            </a:r>
            <a:endParaRPr sz="1000"/>
          </a:p>
        </p:txBody>
      </p:sp>
      <p:sp>
        <p:nvSpPr>
          <p:cNvPr id="591" name="Google Shape;591;p81"/>
          <p:cNvSpPr/>
          <p:nvPr/>
        </p:nvSpPr>
        <p:spPr>
          <a:xfrm>
            <a:off x="184550" y="52100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(1)</a:t>
            </a:r>
            <a:endParaRPr i="1" sz="1400"/>
          </a:p>
        </p:txBody>
      </p:sp>
      <p:sp>
        <p:nvSpPr>
          <p:cNvPr id="107" name="Google Shape;107;p1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0000FF"/>
                </a:solidFill>
              </a:rPr>
              <a:t>Kind</a:t>
            </a:r>
            <a:r>
              <a:rPr lang="en" sz="2400">
                <a:solidFill>
                  <a:srgbClr val="414141"/>
                </a:solidFill>
              </a:rPr>
              <a:t> </a:t>
            </a:r>
            <a:r>
              <a:rPr lang="en" sz="2400" u="sng">
                <a:solidFill>
                  <a:schemeClr val="accent5"/>
                </a:solidFill>
                <a:hlinkClick r:id="rId3"/>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minikube </a:t>
            </a:r>
            <a:r>
              <a:rPr lang="en" sz="2400" u="sng">
                <a:solidFill>
                  <a:schemeClr val="hlink"/>
                </a:solidFill>
                <a:hlinkClick r:id="rId4"/>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Install minishift (OKD)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Or Kubeadm DinD Cluster </a:t>
            </a:r>
            <a:r>
              <a:rPr lang="en" sz="2400" u="sng">
                <a:solidFill>
                  <a:schemeClr val="hlink"/>
                </a:solidFill>
                <a:hlinkClick r:id="rId6"/>
              </a:rPr>
              <a:t>→</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Optional: you need an account on GCP with billing enabled</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Get started with $300 free credits </a:t>
            </a:r>
            <a:r>
              <a:rPr lang="en" sz="2400" u="sng">
                <a:solidFill>
                  <a:schemeClr val="hlink"/>
                </a:solidFill>
                <a:hlinkClick r:id="rId7"/>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Create a project and enable GKE service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Install gcloud SDK / CLI: </a:t>
            </a:r>
            <a:r>
              <a:rPr lang="en" sz="2400" u="sng">
                <a:solidFill>
                  <a:schemeClr val="hlink"/>
                </a:solidFill>
                <a:hlinkClick r:id="rId8"/>
              </a:rPr>
              <a:t>→</a:t>
            </a:r>
            <a:endParaRPr sz="2400">
              <a:latin typeface="Roboto"/>
              <a:ea typeface="Roboto"/>
              <a:cs typeface="Roboto"/>
              <a:sym typeface="Roboto"/>
            </a:endParaRPr>
          </a:p>
        </p:txBody>
      </p:sp>
      <p:sp>
        <p:nvSpPr>
          <p:cNvPr id="108" name="Google Shape;108;p19"/>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9"/>
              </a:rPr>
              <a:t>https://kubernauts.gitbooks.io/kubernauts-kubernetes-training-courses/content/courses/novice.html </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Shedding Light on Managing External Access to the Services</a:t>
            </a:r>
            <a:endParaRPr i="1" sz="1400"/>
          </a:p>
        </p:txBody>
      </p:sp>
      <p:sp>
        <p:nvSpPr>
          <p:cNvPr id="598" name="Google Shape;598;p82"/>
          <p:cNvSpPr txBox="1"/>
          <p:nvPr/>
        </p:nvSpPr>
        <p:spPr>
          <a:xfrm>
            <a:off x="71275" y="415200"/>
            <a:ext cx="8809200" cy="47250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3 Ways to expose your services in Kubernetes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NodePort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External LoadBalancer</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MetalLB consideration</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Ingress</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Ingress Controller</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Ingress resource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More +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More ++ </a:t>
            </a:r>
            <a:r>
              <a:rPr lang="en" sz="2400" u="sng">
                <a:solidFill>
                  <a:schemeClr val="hlink"/>
                </a:solidFill>
                <a:hlinkClick r:id="rId4"/>
              </a:rPr>
              <a:t>→</a:t>
            </a:r>
            <a:r>
              <a:rPr lang="en" sz="2400">
                <a:solidFill>
                  <a:srgbClr val="414141"/>
                </a:solidFill>
              </a:rPr>
              <a:t> </a:t>
            </a:r>
            <a:endParaRPr sz="2400">
              <a:solidFill>
                <a:srgbClr val="41414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ingress with Ambassador</a:t>
            </a:r>
            <a:endParaRPr i="1" sz="1400"/>
          </a:p>
        </p:txBody>
      </p:sp>
      <p:sp>
        <p:nvSpPr>
          <p:cNvPr id="605" name="Google Shape;605;p8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Ambassador is an open source, Kubernetes-native </a:t>
            </a:r>
            <a:r>
              <a:rPr lang="en" sz="2400" u="sng">
                <a:solidFill>
                  <a:schemeClr val="hlink"/>
                </a:solidFill>
                <a:hlinkClick r:id="rId3"/>
              </a:rPr>
              <a:t>microservices API gateway</a:t>
            </a:r>
            <a:r>
              <a:rPr lang="en" sz="2400">
                <a:solidFill>
                  <a:srgbClr val="414141"/>
                </a:solidFill>
              </a:rPr>
              <a:t> built on the </a:t>
            </a:r>
            <a:r>
              <a:rPr lang="en" sz="2400" u="sng">
                <a:solidFill>
                  <a:schemeClr val="hlink"/>
                </a:solidFill>
                <a:hlinkClick r:id="rId4"/>
              </a:rPr>
              <a:t>Envoy Proxy</a:t>
            </a:r>
            <a:r>
              <a:rPr lang="en" sz="2400">
                <a:solidFill>
                  <a:srgbClr val="414141"/>
                </a:solidFill>
              </a:rPr>
              <a: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awesome and powerful, eliminates the shortcomings of Kubernetes ingress capabilities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easily configured via Kubernetes annotations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Ambassador is in active development by </a:t>
            </a:r>
            <a:r>
              <a:rPr lang="en" sz="2400" u="sng">
                <a:solidFill>
                  <a:schemeClr val="hlink"/>
                </a:solidFill>
                <a:hlinkClick r:id="rId5"/>
              </a:rPr>
              <a:t>datawire.io</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Needles to say Ambassador is open source </a:t>
            </a:r>
            <a:r>
              <a:rPr lang="en" sz="2400" u="sng">
                <a:solidFill>
                  <a:schemeClr val="hlink"/>
                </a:solidFill>
                <a:hlinkClick r:id="rId6"/>
              </a:rPr>
              <a:t>→</a:t>
            </a:r>
            <a:r>
              <a:rPr lang="en" sz="2400">
                <a:solidFill>
                  <a:srgbClr val="414141"/>
                </a:solidFill>
              </a:rPr>
              <a:t> </a:t>
            </a:r>
            <a:endParaRPr sz="2400">
              <a:solidFill>
                <a:srgbClr val="414141"/>
              </a:solidFill>
            </a:endParaRPr>
          </a:p>
        </p:txBody>
      </p:sp>
      <p:sp>
        <p:nvSpPr>
          <p:cNvPr id="606" name="Google Shape;606;p83"/>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3"/>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7"/>
              </a:rPr>
              <a:t>https://blog.getambassador.io/kubernetes-ingress-nodeport-load-balancers-and-ingress-controllers-6e29f1c44f2d</a:t>
            </a: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8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a:t>
            </a:r>
            <a:endParaRPr i="1" sz="1400"/>
          </a:p>
        </p:txBody>
      </p:sp>
      <p:sp>
        <p:nvSpPr>
          <p:cNvPr id="614" name="Google Shape;614;p84"/>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615" name="Google Shape;615;p84"/>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4"/>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https://itnext.io/an-illustrated-guide-to-kubernetes-networking-part-1-d1ede3322727</a:t>
            </a:r>
            <a:endParaRPr sz="1000"/>
          </a:p>
        </p:txBody>
      </p:sp>
      <p:pic>
        <p:nvPicPr>
          <p:cNvPr id="617" name="Google Shape;617;p84"/>
          <p:cNvPicPr preferRelativeResize="0"/>
          <p:nvPr/>
        </p:nvPicPr>
        <p:blipFill>
          <a:blip r:embed="rId4">
            <a:alphaModFix/>
          </a:blip>
          <a:stretch>
            <a:fillRect/>
          </a:stretch>
        </p:blipFill>
        <p:spPr>
          <a:xfrm>
            <a:off x="0" y="820674"/>
            <a:ext cx="9144000" cy="35021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a:t>
            </a:r>
            <a:endParaRPr i="1" sz="1400"/>
          </a:p>
        </p:txBody>
      </p:sp>
      <p:sp>
        <p:nvSpPr>
          <p:cNvPr id="624" name="Google Shape;624;p8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Every Pod has a unique IP</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Pod IP is shared by all the containers in this Pod, and it’s routable from all the other Pods.</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containers within a pod can communicate with each other.</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Pods can communicate with all other Pods without NAT. </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All nodes can communicate with all Pods (and vice-versa) without NAT.</a:t>
            </a:r>
            <a:endParaRPr sz="2400">
              <a:solidFill>
                <a:srgbClr val="414141"/>
              </a:solidFill>
            </a:endParaRPr>
          </a:p>
          <a:p>
            <a:pPr indent="-381000" lvl="0" marL="457200" rtl="0" algn="l">
              <a:spcBef>
                <a:spcPts val="1000"/>
              </a:spcBef>
              <a:spcAft>
                <a:spcPts val="1000"/>
              </a:spcAft>
              <a:buSzPts val="2400"/>
              <a:buChar char="●"/>
            </a:pPr>
            <a:r>
              <a:rPr lang="en" sz="2400">
                <a:solidFill>
                  <a:srgbClr val="414141"/>
                </a:solidFill>
              </a:rPr>
              <a:t>The IP that a Pod sees itself as, is the same IP that others see it as.</a:t>
            </a:r>
            <a:endParaRPr sz="2400">
              <a:solidFill>
                <a:srgbClr val="414141"/>
              </a:solidFill>
            </a:endParaRPr>
          </a:p>
        </p:txBody>
      </p:sp>
      <p:sp>
        <p:nvSpPr>
          <p:cNvPr id="625" name="Google Shape;625;p85"/>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5"/>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https://itnext.io/an-illustrated-guide-to-kubernetes-networking-part-1-d1ede3322727</a:t>
            </a:r>
            <a:endParaRPr sz="1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8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Headless vs. ClusterIP and traffic distribution</a:t>
            </a:r>
            <a:endParaRPr i="1" sz="1400"/>
          </a:p>
        </p:txBody>
      </p:sp>
      <p:sp>
        <p:nvSpPr>
          <p:cNvPr id="633" name="Google Shape;633;p8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634" name="Google Shape;634;p86"/>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6"/>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https://medium.com/devopslinks/kubernetes-headless-service-vs-clusterip-and-traffic-distribution-904b058f0dfd</a:t>
            </a:r>
            <a:endParaRPr sz="1000"/>
          </a:p>
        </p:txBody>
      </p:sp>
      <p:pic>
        <p:nvPicPr>
          <p:cNvPr id="636" name="Google Shape;636;p86"/>
          <p:cNvPicPr preferRelativeResize="0"/>
          <p:nvPr/>
        </p:nvPicPr>
        <p:blipFill>
          <a:blip r:embed="rId4">
            <a:alphaModFix/>
          </a:blip>
          <a:stretch>
            <a:fillRect/>
          </a:stretch>
        </p:blipFill>
        <p:spPr>
          <a:xfrm>
            <a:off x="1984060" y="759975"/>
            <a:ext cx="5155774" cy="3802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Headless vs. ClusterIP and traffic distribution</a:t>
            </a:r>
            <a:endParaRPr i="1" sz="1400"/>
          </a:p>
        </p:txBody>
      </p:sp>
      <p:sp>
        <p:nvSpPr>
          <p:cNvPr id="643" name="Google Shape;643;p8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644" name="Google Shape;644;p87"/>
          <p:cNvPicPr preferRelativeResize="0"/>
          <p:nvPr/>
        </p:nvPicPr>
        <p:blipFill>
          <a:blip r:embed="rId3">
            <a:alphaModFix/>
          </a:blip>
          <a:stretch>
            <a:fillRect/>
          </a:stretch>
        </p:blipFill>
        <p:spPr>
          <a:xfrm>
            <a:off x="2144240" y="1013125"/>
            <a:ext cx="858050" cy="858050"/>
          </a:xfrm>
          <a:prstGeom prst="rect">
            <a:avLst/>
          </a:prstGeom>
          <a:noFill/>
          <a:ln>
            <a:noFill/>
          </a:ln>
        </p:spPr>
      </p:pic>
      <p:pic>
        <p:nvPicPr>
          <p:cNvPr id="645" name="Google Shape;645;p87"/>
          <p:cNvPicPr preferRelativeResize="0"/>
          <p:nvPr/>
        </p:nvPicPr>
        <p:blipFill>
          <a:blip r:embed="rId4">
            <a:alphaModFix/>
          </a:blip>
          <a:stretch>
            <a:fillRect/>
          </a:stretch>
        </p:blipFill>
        <p:spPr>
          <a:xfrm>
            <a:off x="2153350" y="2429000"/>
            <a:ext cx="858050" cy="858050"/>
          </a:xfrm>
          <a:prstGeom prst="rect">
            <a:avLst/>
          </a:prstGeom>
          <a:noFill/>
          <a:ln>
            <a:noFill/>
          </a:ln>
        </p:spPr>
      </p:pic>
      <p:sp>
        <p:nvSpPr>
          <p:cNvPr id="646" name="Google Shape;646;p87"/>
          <p:cNvSpPr txBox="1"/>
          <p:nvPr/>
        </p:nvSpPr>
        <p:spPr>
          <a:xfrm>
            <a:off x="1457375" y="1930525"/>
            <a:ext cx="2250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ClusterIP= 10.43.153.249</a:t>
            </a:r>
            <a:endParaRPr>
              <a:latin typeface="Roboto"/>
              <a:ea typeface="Roboto"/>
              <a:cs typeface="Roboto"/>
              <a:sym typeface="Roboto"/>
            </a:endParaRPr>
          </a:p>
        </p:txBody>
      </p:sp>
      <p:sp>
        <p:nvSpPr>
          <p:cNvPr id="647" name="Google Shape;647;p87"/>
          <p:cNvSpPr/>
          <p:nvPr/>
        </p:nvSpPr>
        <p:spPr>
          <a:xfrm>
            <a:off x="1150425" y="54330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48" name="Google Shape;648;p87"/>
          <p:cNvPicPr preferRelativeResize="0"/>
          <p:nvPr/>
        </p:nvPicPr>
        <p:blipFill>
          <a:blip r:embed="rId5">
            <a:alphaModFix/>
          </a:blip>
          <a:stretch>
            <a:fillRect/>
          </a:stretch>
        </p:blipFill>
        <p:spPr>
          <a:xfrm>
            <a:off x="2153350" y="3758775"/>
            <a:ext cx="858050" cy="858050"/>
          </a:xfrm>
          <a:prstGeom prst="rect">
            <a:avLst/>
          </a:prstGeom>
          <a:noFill/>
          <a:ln>
            <a:noFill/>
          </a:ln>
        </p:spPr>
      </p:pic>
      <p:pic>
        <p:nvPicPr>
          <p:cNvPr id="649" name="Google Shape;649;p87"/>
          <p:cNvPicPr preferRelativeResize="0"/>
          <p:nvPr/>
        </p:nvPicPr>
        <p:blipFill>
          <a:blip r:embed="rId5">
            <a:alphaModFix/>
          </a:blip>
          <a:stretch>
            <a:fillRect/>
          </a:stretch>
        </p:blipFill>
        <p:spPr>
          <a:xfrm>
            <a:off x="3264025" y="3758775"/>
            <a:ext cx="858050" cy="858050"/>
          </a:xfrm>
          <a:prstGeom prst="rect">
            <a:avLst/>
          </a:prstGeom>
          <a:noFill/>
          <a:ln>
            <a:noFill/>
          </a:ln>
        </p:spPr>
      </p:pic>
      <p:pic>
        <p:nvPicPr>
          <p:cNvPr id="650" name="Google Shape;650;p87"/>
          <p:cNvPicPr preferRelativeResize="0"/>
          <p:nvPr/>
        </p:nvPicPr>
        <p:blipFill>
          <a:blip r:embed="rId5">
            <a:alphaModFix/>
          </a:blip>
          <a:stretch>
            <a:fillRect/>
          </a:stretch>
        </p:blipFill>
        <p:spPr>
          <a:xfrm>
            <a:off x="939675" y="3770218"/>
            <a:ext cx="858050" cy="858050"/>
          </a:xfrm>
          <a:prstGeom prst="rect">
            <a:avLst/>
          </a:prstGeom>
          <a:noFill/>
          <a:ln>
            <a:noFill/>
          </a:ln>
        </p:spPr>
      </p:pic>
      <p:cxnSp>
        <p:nvCxnSpPr>
          <p:cNvPr id="651" name="Google Shape;651;p87"/>
          <p:cNvCxnSpPr>
            <a:stCxn id="646" idx="0"/>
            <a:endCxn id="645" idx="0"/>
          </p:cNvCxnSpPr>
          <p:nvPr/>
        </p:nvCxnSpPr>
        <p:spPr>
          <a:xfrm>
            <a:off x="2582375" y="1930525"/>
            <a:ext cx="0" cy="498600"/>
          </a:xfrm>
          <a:prstGeom prst="straightConnector1">
            <a:avLst/>
          </a:prstGeom>
          <a:noFill/>
          <a:ln cap="flat" cmpd="sng" w="9525">
            <a:solidFill>
              <a:schemeClr val="dk2"/>
            </a:solidFill>
            <a:prstDash val="solid"/>
            <a:round/>
            <a:headEnd len="med" w="med" type="none"/>
            <a:tailEnd len="med" w="med" type="triangle"/>
          </a:ln>
        </p:spPr>
      </p:cxnSp>
      <p:cxnSp>
        <p:nvCxnSpPr>
          <p:cNvPr id="652" name="Google Shape;652;p87"/>
          <p:cNvCxnSpPr>
            <a:stCxn id="645" idx="2"/>
            <a:endCxn id="650" idx="0"/>
          </p:cNvCxnSpPr>
          <p:nvPr/>
        </p:nvCxnSpPr>
        <p:spPr>
          <a:xfrm flipH="1">
            <a:off x="1368575" y="3287050"/>
            <a:ext cx="1213800" cy="4833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87"/>
          <p:cNvCxnSpPr>
            <a:stCxn id="645" idx="2"/>
            <a:endCxn id="648" idx="0"/>
          </p:cNvCxnSpPr>
          <p:nvPr/>
        </p:nvCxnSpPr>
        <p:spPr>
          <a:xfrm>
            <a:off x="2582375" y="3287050"/>
            <a:ext cx="0" cy="4716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87"/>
          <p:cNvCxnSpPr>
            <a:stCxn id="645" idx="2"/>
            <a:endCxn id="649" idx="0"/>
          </p:cNvCxnSpPr>
          <p:nvPr/>
        </p:nvCxnSpPr>
        <p:spPr>
          <a:xfrm>
            <a:off x="2582375" y="3287050"/>
            <a:ext cx="1110600" cy="4716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87"/>
          <p:cNvCxnSpPr>
            <a:stCxn id="647" idx="3"/>
            <a:endCxn id="644" idx="0"/>
          </p:cNvCxnSpPr>
          <p:nvPr/>
        </p:nvCxnSpPr>
        <p:spPr>
          <a:xfrm>
            <a:off x="1797825" y="811800"/>
            <a:ext cx="775500" cy="201300"/>
          </a:xfrm>
          <a:prstGeom prst="straightConnector1">
            <a:avLst/>
          </a:prstGeom>
          <a:noFill/>
          <a:ln cap="flat" cmpd="sng" w="9525">
            <a:solidFill>
              <a:schemeClr val="dk2"/>
            </a:solidFill>
            <a:prstDash val="solid"/>
            <a:round/>
            <a:headEnd len="med" w="med" type="none"/>
            <a:tailEnd len="med" w="med" type="triangle"/>
          </a:ln>
        </p:spPr>
      </p:cxnSp>
      <p:pic>
        <p:nvPicPr>
          <p:cNvPr id="656" name="Google Shape;656;p87"/>
          <p:cNvPicPr preferRelativeResize="0"/>
          <p:nvPr/>
        </p:nvPicPr>
        <p:blipFill>
          <a:blip r:embed="rId3">
            <a:alphaModFix/>
          </a:blip>
          <a:stretch>
            <a:fillRect/>
          </a:stretch>
        </p:blipFill>
        <p:spPr>
          <a:xfrm>
            <a:off x="6190370" y="1013125"/>
            <a:ext cx="858050" cy="858050"/>
          </a:xfrm>
          <a:prstGeom prst="rect">
            <a:avLst/>
          </a:prstGeom>
          <a:noFill/>
          <a:ln>
            <a:noFill/>
          </a:ln>
        </p:spPr>
      </p:pic>
      <p:pic>
        <p:nvPicPr>
          <p:cNvPr id="657" name="Google Shape;657;p87"/>
          <p:cNvPicPr preferRelativeResize="0"/>
          <p:nvPr/>
        </p:nvPicPr>
        <p:blipFill>
          <a:blip r:embed="rId4">
            <a:alphaModFix/>
          </a:blip>
          <a:stretch>
            <a:fillRect/>
          </a:stretch>
        </p:blipFill>
        <p:spPr>
          <a:xfrm>
            <a:off x="6199480" y="2429000"/>
            <a:ext cx="858050" cy="858050"/>
          </a:xfrm>
          <a:prstGeom prst="rect">
            <a:avLst/>
          </a:prstGeom>
          <a:noFill/>
          <a:ln>
            <a:noFill/>
          </a:ln>
        </p:spPr>
      </p:pic>
      <p:sp>
        <p:nvSpPr>
          <p:cNvPr id="658" name="Google Shape;658;p87"/>
          <p:cNvSpPr txBox="1"/>
          <p:nvPr/>
        </p:nvSpPr>
        <p:spPr>
          <a:xfrm>
            <a:off x="5795354" y="1916369"/>
            <a:ext cx="1650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ClusterIP= None</a:t>
            </a:r>
            <a:endParaRPr>
              <a:latin typeface="Roboto"/>
              <a:ea typeface="Roboto"/>
              <a:cs typeface="Roboto"/>
              <a:sym typeface="Roboto"/>
            </a:endParaRPr>
          </a:p>
        </p:txBody>
      </p:sp>
      <p:sp>
        <p:nvSpPr>
          <p:cNvPr id="659" name="Google Shape;659;p87"/>
          <p:cNvSpPr/>
          <p:nvPr/>
        </p:nvSpPr>
        <p:spPr>
          <a:xfrm>
            <a:off x="5196555" y="543300"/>
            <a:ext cx="647400" cy="53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60" name="Google Shape;660;p87"/>
          <p:cNvPicPr preferRelativeResize="0"/>
          <p:nvPr/>
        </p:nvPicPr>
        <p:blipFill>
          <a:blip r:embed="rId5">
            <a:alphaModFix/>
          </a:blip>
          <a:stretch>
            <a:fillRect/>
          </a:stretch>
        </p:blipFill>
        <p:spPr>
          <a:xfrm>
            <a:off x="6199480" y="3758775"/>
            <a:ext cx="858050" cy="858050"/>
          </a:xfrm>
          <a:prstGeom prst="rect">
            <a:avLst/>
          </a:prstGeom>
          <a:noFill/>
          <a:ln>
            <a:noFill/>
          </a:ln>
        </p:spPr>
      </p:pic>
      <p:pic>
        <p:nvPicPr>
          <p:cNvPr id="661" name="Google Shape;661;p87"/>
          <p:cNvPicPr preferRelativeResize="0"/>
          <p:nvPr/>
        </p:nvPicPr>
        <p:blipFill>
          <a:blip r:embed="rId5">
            <a:alphaModFix/>
          </a:blip>
          <a:stretch>
            <a:fillRect/>
          </a:stretch>
        </p:blipFill>
        <p:spPr>
          <a:xfrm>
            <a:off x="7310155" y="3758775"/>
            <a:ext cx="858050" cy="858050"/>
          </a:xfrm>
          <a:prstGeom prst="rect">
            <a:avLst/>
          </a:prstGeom>
          <a:noFill/>
          <a:ln>
            <a:noFill/>
          </a:ln>
        </p:spPr>
      </p:pic>
      <p:pic>
        <p:nvPicPr>
          <p:cNvPr id="662" name="Google Shape;662;p87"/>
          <p:cNvPicPr preferRelativeResize="0"/>
          <p:nvPr/>
        </p:nvPicPr>
        <p:blipFill>
          <a:blip r:embed="rId5">
            <a:alphaModFix/>
          </a:blip>
          <a:stretch>
            <a:fillRect/>
          </a:stretch>
        </p:blipFill>
        <p:spPr>
          <a:xfrm>
            <a:off x="4985805" y="3770218"/>
            <a:ext cx="858050" cy="858050"/>
          </a:xfrm>
          <a:prstGeom prst="rect">
            <a:avLst/>
          </a:prstGeom>
          <a:noFill/>
          <a:ln>
            <a:noFill/>
          </a:ln>
        </p:spPr>
      </p:pic>
      <p:cxnSp>
        <p:nvCxnSpPr>
          <p:cNvPr id="663" name="Google Shape;663;p87"/>
          <p:cNvCxnSpPr>
            <a:stCxn id="658" idx="0"/>
            <a:endCxn id="657" idx="0"/>
          </p:cNvCxnSpPr>
          <p:nvPr/>
        </p:nvCxnSpPr>
        <p:spPr>
          <a:xfrm>
            <a:off x="6620354" y="1916369"/>
            <a:ext cx="8100" cy="512700"/>
          </a:xfrm>
          <a:prstGeom prst="straightConnector1">
            <a:avLst/>
          </a:prstGeom>
          <a:noFill/>
          <a:ln cap="flat" cmpd="sng" w="9525">
            <a:solidFill>
              <a:schemeClr val="dk2"/>
            </a:solidFill>
            <a:prstDash val="solid"/>
            <a:round/>
            <a:headEnd len="med" w="med" type="none"/>
            <a:tailEnd len="med" w="med" type="triangle"/>
          </a:ln>
        </p:spPr>
      </p:cxnSp>
      <p:cxnSp>
        <p:nvCxnSpPr>
          <p:cNvPr id="664" name="Google Shape;664;p87"/>
          <p:cNvCxnSpPr>
            <a:stCxn id="657" idx="2"/>
            <a:endCxn id="662" idx="0"/>
          </p:cNvCxnSpPr>
          <p:nvPr/>
        </p:nvCxnSpPr>
        <p:spPr>
          <a:xfrm flipH="1">
            <a:off x="5414705" y="3287050"/>
            <a:ext cx="1213800" cy="483300"/>
          </a:xfrm>
          <a:prstGeom prst="straightConnector1">
            <a:avLst/>
          </a:prstGeom>
          <a:noFill/>
          <a:ln cap="flat" cmpd="sng" w="9525">
            <a:solidFill>
              <a:schemeClr val="dk2"/>
            </a:solidFill>
            <a:prstDash val="solid"/>
            <a:round/>
            <a:headEnd len="med" w="med" type="none"/>
            <a:tailEnd len="med" w="med" type="triangle"/>
          </a:ln>
        </p:spPr>
      </p:cxnSp>
      <p:cxnSp>
        <p:nvCxnSpPr>
          <p:cNvPr id="665" name="Google Shape;665;p87"/>
          <p:cNvCxnSpPr>
            <a:stCxn id="659" idx="3"/>
            <a:endCxn id="656" idx="0"/>
          </p:cNvCxnSpPr>
          <p:nvPr/>
        </p:nvCxnSpPr>
        <p:spPr>
          <a:xfrm>
            <a:off x="5843955" y="811800"/>
            <a:ext cx="775500" cy="2013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87"/>
          <p:cNvSpPr txBox="1"/>
          <p:nvPr/>
        </p:nvSpPr>
        <p:spPr>
          <a:xfrm>
            <a:off x="7499530" y="1234550"/>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headless svc</a:t>
            </a:r>
            <a:endParaRPr>
              <a:latin typeface="Roboto"/>
              <a:ea typeface="Roboto"/>
              <a:cs typeface="Roboto"/>
              <a:sym typeface="Roboto"/>
            </a:endParaRPr>
          </a:p>
        </p:txBody>
      </p:sp>
      <p:sp>
        <p:nvSpPr>
          <p:cNvPr id="667" name="Google Shape;667;p87"/>
          <p:cNvSpPr txBox="1"/>
          <p:nvPr/>
        </p:nvSpPr>
        <p:spPr>
          <a:xfrm>
            <a:off x="81325" y="1297825"/>
            <a:ext cx="17529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t>
            </a:r>
            <a:r>
              <a:rPr lang="en">
                <a:latin typeface="Roboto"/>
                <a:ea typeface="Roboto"/>
                <a:cs typeface="Roboto"/>
                <a:sym typeface="Roboto"/>
              </a:rPr>
              <a:t>vc</a:t>
            </a:r>
            <a:r>
              <a:rPr lang="en">
                <a:latin typeface="Roboto"/>
                <a:ea typeface="Roboto"/>
                <a:cs typeface="Roboto"/>
                <a:sym typeface="Roboto"/>
              </a:rPr>
              <a:t> with head (VIP)</a:t>
            </a:r>
            <a:endParaRPr>
              <a:latin typeface="Roboto"/>
              <a:ea typeface="Roboto"/>
              <a:cs typeface="Roboto"/>
              <a:sym typeface="Roboto"/>
            </a:endParaRPr>
          </a:p>
        </p:txBody>
      </p:sp>
      <p:cxnSp>
        <p:nvCxnSpPr>
          <p:cNvPr id="668" name="Google Shape;668;p87"/>
          <p:cNvCxnSpPr>
            <a:stCxn id="667" idx="3"/>
            <a:endCxn id="644" idx="1"/>
          </p:cNvCxnSpPr>
          <p:nvPr/>
        </p:nvCxnSpPr>
        <p:spPr>
          <a:xfrm flipH="1" rot="10800000">
            <a:off x="1834225" y="1442125"/>
            <a:ext cx="309900" cy="633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87"/>
          <p:cNvCxnSpPr>
            <a:stCxn id="666" idx="1"/>
            <a:endCxn id="656" idx="3"/>
          </p:cNvCxnSpPr>
          <p:nvPr/>
        </p:nvCxnSpPr>
        <p:spPr>
          <a:xfrm rot="10800000">
            <a:off x="7048330" y="1442150"/>
            <a:ext cx="4512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87"/>
          <p:cNvSpPr txBox="1"/>
          <p:nvPr/>
        </p:nvSpPr>
        <p:spPr>
          <a:xfrm>
            <a:off x="152400" y="3260050"/>
            <a:ext cx="1573500" cy="354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Load balancing</a:t>
            </a:r>
            <a:endParaRPr>
              <a:latin typeface="Roboto"/>
              <a:ea typeface="Roboto"/>
              <a:cs typeface="Roboto"/>
              <a:sym typeface="Roboto"/>
            </a:endParaRPr>
          </a:p>
        </p:txBody>
      </p:sp>
      <p:cxnSp>
        <p:nvCxnSpPr>
          <p:cNvPr id="671" name="Google Shape;671;p87"/>
          <p:cNvCxnSpPr>
            <a:stCxn id="670" idx="3"/>
          </p:cNvCxnSpPr>
          <p:nvPr/>
        </p:nvCxnSpPr>
        <p:spPr>
          <a:xfrm flipH="1" rot="10800000">
            <a:off x="1725900" y="3433600"/>
            <a:ext cx="1201500" cy="3600"/>
          </a:xfrm>
          <a:prstGeom prst="straightConnector1">
            <a:avLst/>
          </a:prstGeom>
          <a:noFill/>
          <a:ln cap="flat" cmpd="sng" w="9525">
            <a:solidFill>
              <a:schemeClr val="dk2"/>
            </a:solidFill>
            <a:prstDash val="solid"/>
            <a:round/>
            <a:headEnd len="med" w="med" type="none"/>
            <a:tailEnd len="med" w="med" type="none"/>
          </a:ln>
        </p:spPr>
      </p:cxnSp>
      <p:sp>
        <p:nvSpPr>
          <p:cNvPr id="672" name="Google Shape;672;p87"/>
          <p:cNvSpPr txBox="1"/>
          <p:nvPr/>
        </p:nvSpPr>
        <p:spPr>
          <a:xfrm>
            <a:off x="4369600" y="3209741"/>
            <a:ext cx="1364400" cy="4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Stickiness</a:t>
            </a:r>
            <a:endParaRPr>
              <a:latin typeface="Roboto"/>
              <a:ea typeface="Roboto"/>
              <a:cs typeface="Roboto"/>
              <a:sym typeface="Roboto"/>
            </a:endParaRPr>
          </a:p>
        </p:txBody>
      </p:sp>
      <p:cxnSp>
        <p:nvCxnSpPr>
          <p:cNvPr id="673" name="Google Shape;673;p87"/>
          <p:cNvCxnSpPr>
            <a:stCxn id="672" idx="3"/>
          </p:cNvCxnSpPr>
          <p:nvPr/>
        </p:nvCxnSpPr>
        <p:spPr>
          <a:xfrm>
            <a:off x="5734000" y="3417341"/>
            <a:ext cx="356100" cy="885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87"/>
          <p:cNvSpPr txBox="1"/>
          <p:nvPr/>
        </p:nvSpPr>
        <p:spPr>
          <a:xfrm>
            <a:off x="152400" y="4748000"/>
            <a:ext cx="66684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https://github.com/arashkaffamanesh/practical-kubernetes-problems#headless-services-for-stickiness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8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Ingress Controller (Traefik) </a:t>
            </a:r>
            <a:endParaRPr i="1" sz="1400"/>
          </a:p>
        </p:txBody>
      </p:sp>
      <p:sp>
        <p:nvSpPr>
          <p:cNvPr id="681" name="Google Shape;681;p8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pic>
        <p:nvPicPr>
          <p:cNvPr id="682" name="Google Shape;682;p88"/>
          <p:cNvPicPr preferRelativeResize="0"/>
          <p:nvPr/>
        </p:nvPicPr>
        <p:blipFill>
          <a:blip r:embed="rId3">
            <a:alphaModFix/>
          </a:blip>
          <a:stretch>
            <a:fillRect/>
          </a:stretch>
        </p:blipFill>
        <p:spPr>
          <a:xfrm>
            <a:off x="5629003" y="904913"/>
            <a:ext cx="858050" cy="858050"/>
          </a:xfrm>
          <a:prstGeom prst="rect">
            <a:avLst/>
          </a:prstGeom>
          <a:noFill/>
          <a:ln>
            <a:noFill/>
          </a:ln>
        </p:spPr>
      </p:pic>
      <p:pic>
        <p:nvPicPr>
          <p:cNvPr id="683" name="Google Shape;683;p88"/>
          <p:cNvPicPr preferRelativeResize="0"/>
          <p:nvPr/>
        </p:nvPicPr>
        <p:blipFill>
          <a:blip r:embed="rId4">
            <a:alphaModFix/>
          </a:blip>
          <a:stretch>
            <a:fillRect/>
          </a:stretch>
        </p:blipFill>
        <p:spPr>
          <a:xfrm>
            <a:off x="7108754" y="905358"/>
            <a:ext cx="858025" cy="858025"/>
          </a:xfrm>
          <a:prstGeom prst="rect">
            <a:avLst/>
          </a:prstGeom>
          <a:noFill/>
          <a:ln>
            <a:noFill/>
          </a:ln>
        </p:spPr>
      </p:pic>
      <p:sp>
        <p:nvSpPr>
          <p:cNvPr id="684" name="Google Shape;684;p88"/>
          <p:cNvSpPr/>
          <p:nvPr/>
        </p:nvSpPr>
        <p:spPr>
          <a:xfrm>
            <a:off x="2343350" y="2358275"/>
            <a:ext cx="907200" cy="71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pic>
        <p:nvPicPr>
          <p:cNvPr id="685" name="Google Shape;685;p88"/>
          <p:cNvPicPr preferRelativeResize="0"/>
          <p:nvPr/>
        </p:nvPicPr>
        <p:blipFill>
          <a:blip r:embed="rId5">
            <a:alphaModFix/>
          </a:blip>
          <a:stretch>
            <a:fillRect/>
          </a:stretch>
        </p:blipFill>
        <p:spPr>
          <a:xfrm>
            <a:off x="5630217" y="3343125"/>
            <a:ext cx="858050" cy="858050"/>
          </a:xfrm>
          <a:prstGeom prst="rect">
            <a:avLst/>
          </a:prstGeom>
          <a:noFill/>
          <a:ln>
            <a:noFill/>
          </a:ln>
        </p:spPr>
      </p:pic>
      <p:pic>
        <p:nvPicPr>
          <p:cNvPr id="686" name="Google Shape;686;p88"/>
          <p:cNvPicPr preferRelativeResize="0"/>
          <p:nvPr/>
        </p:nvPicPr>
        <p:blipFill>
          <a:blip r:embed="rId5">
            <a:alphaModFix/>
          </a:blip>
          <a:stretch>
            <a:fillRect/>
          </a:stretch>
        </p:blipFill>
        <p:spPr>
          <a:xfrm>
            <a:off x="5607026" y="2252675"/>
            <a:ext cx="858050" cy="858050"/>
          </a:xfrm>
          <a:prstGeom prst="rect">
            <a:avLst/>
          </a:prstGeom>
          <a:noFill/>
          <a:ln>
            <a:noFill/>
          </a:ln>
        </p:spPr>
      </p:pic>
      <p:sp>
        <p:nvSpPr>
          <p:cNvPr id="687" name="Google Shape;687;p88"/>
          <p:cNvSpPr/>
          <p:nvPr/>
        </p:nvSpPr>
        <p:spPr>
          <a:xfrm>
            <a:off x="559000" y="2330767"/>
            <a:ext cx="1016925" cy="774150"/>
          </a:xfrm>
          <a:prstGeom prst="flowChartMagneticDisk">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DNS</a:t>
            </a:r>
            <a:br>
              <a:rPr lang="en"/>
            </a:br>
            <a:r>
              <a:rPr lang="en"/>
              <a:t>/etc/hosts</a:t>
            </a:r>
            <a:endParaRPr/>
          </a:p>
        </p:txBody>
      </p:sp>
      <p:cxnSp>
        <p:nvCxnSpPr>
          <p:cNvPr id="688" name="Google Shape;688;p88"/>
          <p:cNvCxnSpPr>
            <a:stCxn id="682" idx="3"/>
            <a:endCxn id="683" idx="1"/>
          </p:cNvCxnSpPr>
          <p:nvPr/>
        </p:nvCxnSpPr>
        <p:spPr>
          <a:xfrm>
            <a:off x="6487053" y="1333937"/>
            <a:ext cx="621600" cy="3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88"/>
          <p:cNvCxnSpPr>
            <a:stCxn id="690" idx="0"/>
            <a:endCxn id="691" idx="2"/>
          </p:cNvCxnSpPr>
          <p:nvPr/>
        </p:nvCxnSpPr>
        <p:spPr>
          <a:xfrm flipH="1" rot="10800000">
            <a:off x="4122054" y="1741615"/>
            <a:ext cx="6300" cy="486300"/>
          </a:xfrm>
          <a:prstGeom prst="straightConnector1">
            <a:avLst/>
          </a:prstGeom>
          <a:noFill/>
          <a:ln cap="flat" cmpd="sng" w="9525">
            <a:solidFill>
              <a:schemeClr val="dk2"/>
            </a:solidFill>
            <a:prstDash val="dash"/>
            <a:round/>
            <a:headEnd len="med" w="med" type="none"/>
            <a:tailEnd len="med" w="med" type="triangle"/>
          </a:ln>
        </p:spPr>
      </p:cxnSp>
      <p:cxnSp>
        <p:nvCxnSpPr>
          <p:cNvPr id="692" name="Google Shape;692;p88"/>
          <p:cNvCxnSpPr>
            <a:stCxn id="690" idx="3"/>
            <a:endCxn id="686" idx="1"/>
          </p:cNvCxnSpPr>
          <p:nvPr/>
        </p:nvCxnSpPr>
        <p:spPr>
          <a:xfrm>
            <a:off x="4575626" y="2681700"/>
            <a:ext cx="1031400" cy="0"/>
          </a:xfrm>
          <a:prstGeom prst="straightConnector1">
            <a:avLst/>
          </a:prstGeom>
          <a:noFill/>
          <a:ln cap="flat" cmpd="sng" w="9525">
            <a:solidFill>
              <a:schemeClr val="dk2"/>
            </a:solidFill>
            <a:prstDash val="solid"/>
            <a:round/>
            <a:headEnd len="med" w="med" type="none"/>
            <a:tailEnd len="med" w="med" type="stealth"/>
          </a:ln>
        </p:spPr>
      </p:cxnSp>
      <p:cxnSp>
        <p:nvCxnSpPr>
          <p:cNvPr id="693" name="Google Shape;693;p88"/>
          <p:cNvCxnSpPr>
            <a:stCxn id="690" idx="3"/>
            <a:endCxn id="685" idx="1"/>
          </p:cNvCxnSpPr>
          <p:nvPr/>
        </p:nvCxnSpPr>
        <p:spPr>
          <a:xfrm>
            <a:off x="4575717" y="2681650"/>
            <a:ext cx="1054500" cy="1090500"/>
          </a:xfrm>
          <a:prstGeom prst="straightConnector1">
            <a:avLst/>
          </a:prstGeom>
          <a:noFill/>
          <a:ln cap="flat" cmpd="sng" w="9525">
            <a:solidFill>
              <a:schemeClr val="dk2"/>
            </a:solidFill>
            <a:prstDash val="solid"/>
            <a:round/>
            <a:headEnd len="med" w="med" type="none"/>
            <a:tailEnd len="med" w="med" type="stealth"/>
          </a:ln>
        </p:spPr>
      </p:cxnSp>
      <p:cxnSp>
        <p:nvCxnSpPr>
          <p:cNvPr id="694" name="Google Shape;694;p88"/>
          <p:cNvCxnSpPr>
            <a:endCxn id="690" idx="1"/>
          </p:cNvCxnSpPr>
          <p:nvPr/>
        </p:nvCxnSpPr>
        <p:spPr>
          <a:xfrm flipH="1" rot="10800000">
            <a:off x="3250446" y="2681700"/>
            <a:ext cx="417900" cy="318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88"/>
          <p:cNvCxnSpPr>
            <a:stCxn id="684" idx="1"/>
            <a:endCxn id="687" idx="4"/>
          </p:cNvCxnSpPr>
          <p:nvPr/>
        </p:nvCxnSpPr>
        <p:spPr>
          <a:xfrm flipH="1">
            <a:off x="1575950" y="2713475"/>
            <a:ext cx="767400" cy="4500"/>
          </a:xfrm>
          <a:prstGeom prst="straightConnector1">
            <a:avLst/>
          </a:prstGeom>
          <a:noFill/>
          <a:ln cap="flat" cmpd="sng" w="9525">
            <a:solidFill>
              <a:schemeClr val="dk2"/>
            </a:solidFill>
            <a:prstDash val="solid"/>
            <a:round/>
            <a:headEnd len="med" w="med" type="none"/>
            <a:tailEnd len="med" w="med" type="triangle"/>
          </a:ln>
        </p:spPr>
      </p:cxnSp>
      <p:pic>
        <p:nvPicPr>
          <p:cNvPr id="691" name="Google Shape;691;p88"/>
          <p:cNvPicPr preferRelativeResize="0"/>
          <p:nvPr/>
        </p:nvPicPr>
        <p:blipFill>
          <a:blip r:embed="rId6">
            <a:alphaModFix/>
          </a:blip>
          <a:stretch>
            <a:fillRect/>
          </a:stretch>
        </p:blipFill>
        <p:spPr>
          <a:xfrm>
            <a:off x="3723779" y="932464"/>
            <a:ext cx="809150" cy="809150"/>
          </a:xfrm>
          <a:prstGeom prst="rect">
            <a:avLst/>
          </a:prstGeom>
          <a:noFill/>
          <a:ln>
            <a:noFill/>
          </a:ln>
        </p:spPr>
      </p:pic>
      <p:cxnSp>
        <p:nvCxnSpPr>
          <p:cNvPr id="696" name="Google Shape;696;p88"/>
          <p:cNvCxnSpPr>
            <a:stCxn id="691" idx="3"/>
            <a:endCxn id="682" idx="1"/>
          </p:cNvCxnSpPr>
          <p:nvPr/>
        </p:nvCxnSpPr>
        <p:spPr>
          <a:xfrm flipH="1" rot="10800000">
            <a:off x="4532929" y="1334039"/>
            <a:ext cx="1096200" cy="30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88"/>
          <p:cNvCxnSpPr>
            <a:stCxn id="683" idx="2"/>
            <a:endCxn id="686" idx="3"/>
          </p:cNvCxnSpPr>
          <p:nvPr/>
        </p:nvCxnSpPr>
        <p:spPr>
          <a:xfrm rot="5400000">
            <a:off x="6542216" y="1686133"/>
            <a:ext cx="918300" cy="1072800"/>
          </a:xfrm>
          <a:prstGeom prst="bentConnector2">
            <a:avLst/>
          </a:prstGeom>
          <a:noFill/>
          <a:ln cap="flat" cmpd="sng" w="9525">
            <a:solidFill>
              <a:schemeClr val="dk2"/>
            </a:solidFill>
            <a:prstDash val="solid"/>
            <a:round/>
            <a:headEnd len="med" w="med" type="none"/>
            <a:tailEnd len="med" w="med" type="stealth"/>
          </a:ln>
        </p:spPr>
      </p:cxnSp>
      <p:cxnSp>
        <p:nvCxnSpPr>
          <p:cNvPr id="698" name="Google Shape;698;p88"/>
          <p:cNvCxnSpPr>
            <a:stCxn id="683" idx="2"/>
            <a:endCxn id="685" idx="3"/>
          </p:cNvCxnSpPr>
          <p:nvPr/>
        </p:nvCxnSpPr>
        <p:spPr>
          <a:xfrm rot="5400000">
            <a:off x="6008666" y="2243083"/>
            <a:ext cx="2008800" cy="1049400"/>
          </a:xfrm>
          <a:prstGeom prst="bentConnector2">
            <a:avLst/>
          </a:prstGeom>
          <a:noFill/>
          <a:ln cap="flat" cmpd="sng" w="9525">
            <a:solidFill>
              <a:schemeClr val="dk2"/>
            </a:solidFill>
            <a:prstDash val="solid"/>
            <a:round/>
            <a:headEnd len="med" w="med" type="none"/>
            <a:tailEnd len="med" w="med" type="stealth"/>
          </a:ln>
        </p:spPr>
      </p:cxnSp>
      <p:sp>
        <p:nvSpPr>
          <p:cNvPr id="699" name="Google Shape;699;p88"/>
          <p:cNvSpPr txBox="1"/>
          <p:nvPr/>
        </p:nvSpPr>
        <p:spPr>
          <a:xfrm>
            <a:off x="1165600" y="3433525"/>
            <a:ext cx="17076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Client looks up</a:t>
            </a:r>
            <a:br>
              <a:rPr lang="en">
                <a:latin typeface="Roboto"/>
                <a:ea typeface="Roboto"/>
                <a:cs typeface="Roboto"/>
                <a:sym typeface="Roboto"/>
              </a:rPr>
            </a:br>
            <a:r>
              <a:rPr lang="en">
                <a:latin typeface="Roboto"/>
                <a:ea typeface="Roboto"/>
                <a:cs typeface="Roboto"/>
                <a:sym typeface="Roboto"/>
              </a:rPr>
              <a:t>my.ghost.svc</a:t>
            </a:r>
            <a:endParaRPr>
              <a:latin typeface="Roboto"/>
              <a:ea typeface="Roboto"/>
              <a:cs typeface="Roboto"/>
              <a:sym typeface="Roboto"/>
            </a:endParaRPr>
          </a:p>
        </p:txBody>
      </p:sp>
      <p:cxnSp>
        <p:nvCxnSpPr>
          <p:cNvPr id="700" name="Google Shape;700;p88"/>
          <p:cNvCxnSpPr>
            <a:stCxn id="699" idx="0"/>
          </p:cNvCxnSpPr>
          <p:nvPr/>
        </p:nvCxnSpPr>
        <p:spPr>
          <a:xfrm rot="10800000">
            <a:off x="1978900" y="2737825"/>
            <a:ext cx="40500" cy="695700"/>
          </a:xfrm>
          <a:prstGeom prst="straightConnector1">
            <a:avLst/>
          </a:prstGeom>
          <a:noFill/>
          <a:ln cap="flat" cmpd="sng" w="9525">
            <a:solidFill>
              <a:schemeClr val="dk2"/>
            </a:solidFill>
            <a:prstDash val="solid"/>
            <a:round/>
            <a:headEnd len="med" w="med" type="none"/>
            <a:tailEnd len="med" w="med" type="none"/>
          </a:ln>
        </p:spPr>
      </p:cxnSp>
      <p:sp>
        <p:nvSpPr>
          <p:cNvPr id="701" name="Google Shape;701;p88"/>
          <p:cNvSpPr txBox="1"/>
          <p:nvPr/>
        </p:nvSpPr>
        <p:spPr>
          <a:xfrm>
            <a:off x="2873200" y="3626975"/>
            <a:ext cx="1707600" cy="11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r>
              <a:rPr lang="en">
                <a:latin typeface="Roboto"/>
                <a:ea typeface="Roboto"/>
                <a:cs typeface="Roboto"/>
                <a:sym typeface="Roboto"/>
              </a:rPr>
              <a:t>- Client sends HTTP GET req.</a:t>
            </a:r>
            <a:br>
              <a:rPr lang="en">
                <a:latin typeface="Roboto"/>
                <a:ea typeface="Roboto"/>
                <a:cs typeface="Roboto"/>
                <a:sym typeface="Roboto"/>
              </a:rPr>
            </a:br>
            <a:r>
              <a:rPr lang="en">
                <a:latin typeface="Roboto"/>
                <a:ea typeface="Roboto"/>
                <a:cs typeface="Roboto"/>
                <a:sym typeface="Roboto"/>
              </a:rPr>
              <a:t>to controller with</a:t>
            </a:r>
            <a:br>
              <a:rPr lang="en">
                <a:latin typeface="Roboto"/>
                <a:ea typeface="Roboto"/>
                <a:cs typeface="Roboto"/>
                <a:sym typeface="Roboto"/>
              </a:rPr>
            </a:br>
            <a:r>
              <a:rPr lang="en">
                <a:latin typeface="Roboto"/>
                <a:ea typeface="Roboto"/>
                <a:cs typeface="Roboto"/>
                <a:sym typeface="Roboto"/>
              </a:rPr>
              <a:t>my.ghost.svc</a:t>
            </a:r>
            <a:br>
              <a:rPr lang="en">
                <a:latin typeface="Roboto"/>
                <a:ea typeface="Roboto"/>
                <a:cs typeface="Roboto"/>
                <a:sym typeface="Roboto"/>
              </a:rPr>
            </a:br>
            <a:r>
              <a:rPr lang="en">
                <a:latin typeface="Roboto"/>
                <a:ea typeface="Roboto"/>
                <a:cs typeface="Roboto"/>
                <a:sym typeface="Roboto"/>
              </a:rPr>
              <a:t>In host header</a:t>
            </a:r>
            <a:endParaRPr>
              <a:latin typeface="Roboto"/>
              <a:ea typeface="Roboto"/>
              <a:cs typeface="Roboto"/>
              <a:sym typeface="Roboto"/>
            </a:endParaRPr>
          </a:p>
        </p:txBody>
      </p:sp>
      <p:cxnSp>
        <p:nvCxnSpPr>
          <p:cNvPr id="702" name="Google Shape;702;p88"/>
          <p:cNvCxnSpPr>
            <a:endCxn id="701" idx="0"/>
          </p:cNvCxnSpPr>
          <p:nvPr/>
        </p:nvCxnSpPr>
        <p:spPr>
          <a:xfrm>
            <a:off x="3424600" y="2719775"/>
            <a:ext cx="302400" cy="907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88"/>
          <p:cNvSpPr txBox="1"/>
          <p:nvPr/>
        </p:nvSpPr>
        <p:spPr>
          <a:xfrm>
            <a:off x="4165388" y="1852300"/>
            <a:ext cx="36414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Traefik sends req. to pods via round robin</a:t>
            </a:r>
            <a:endParaRPr>
              <a:latin typeface="Roboto"/>
              <a:ea typeface="Roboto"/>
              <a:cs typeface="Roboto"/>
              <a:sym typeface="Roboto"/>
            </a:endParaRPr>
          </a:p>
        </p:txBody>
      </p:sp>
      <p:cxnSp>
        <p:nvCxnSpPr>
          <p:cNvPr id="704" name="Google Shape;704;p88"/>
          <p:cNvCxnSpPr>
            <a:stCxn id="703" idx="2"/>
          </p:cNvCxnSpPr>
          <p:nvPr/>
        </p:nvCxnSpPr>
        <p:spPr>
          <a:xfrm flipH="1">
            <a:off x="4355288" y="2165200"/>
            <a:ext cx="1630800" cy="346800"/>
          </a:xfrm>
          <a:prstGeom prst="straightConnector1">
            <a:avLst/>
          </a:prstGeom>
          <a:noFill/>
          <a:ln cap="flat" cmpd="sng" w="9525">
            <a:solidFill>
              <a:schemeClr val="dk2"/>
            </a:solidFill>
            <a:prstDash val="solid"/>
            <a:round/>
            <a:headEnd len="med" w="med" type="none"/>
            <a:tailEnd len="med" w="med" type="none"/>
          </a:ln>
        </p:spPr>
      </p:cxnSp>
      <p:pic>
        <p:nvPicPr>
          <p:cNvPr id="705" name="Google Shape;705;p88"/>
          <p:cNvPicPr preferRelativeResize="0"/>
          <p:nvPr/>
        </p:nvPicPr>
        <p:blipFill>
          <a:blip r:embed="rId7">
            <a:alphaModFix/>
          </a:blip>
          <a:stretch>
            <a:fillRect/>
          </a:stretch>
        </p:blipFill>
        <p:spPr>
          <a:xfrm>
            <a:off x="3631672" y="2277975"/>
            <a:ext cx="981300" cy="981300"/>
          </a:xfrm>
          <a:prstGeom prst="rect">
            <a:avLst/>
          </a:prstGeom>
          <a:noFill/>
          <a:ln>
            <a:noFill/>
          </a:ln>
        </p:spPr>
      </p:pic>
      <p:sp>
        <p:nvSpPr>
          <p:cNvPr id="706" name="Google Shape;706;p88"/>
          <p:cNvSpPr txBox="1"/>
          <p:nvPr/>
        </p:nvSpPr>
        <p:spPr>
          <a:xfrm>
            <a:off x="3650376" y="3225708"/>
            <a:ext cx="1017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192.168.64.23</a:t>
            </a:r>
            <a:endParaRPr sz="900">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8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(II)</a:t>
            </a:r>
            <a:endParaRPr i="1" sz="1400"/>
          </a:p>
        </p:txBody>
      </p:sp>
      <p:sp>
        <p:nvSpPr>
          <p:cNvPr id="713" name="Google Shape;713;p8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714" name="Google Shape;714;p89"/>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9"/>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https://medium.com/@tao_66792/how-does-the-kubernetes-networking-work-part-1-5e2da2696701</a:t>
            </a:r>
            <a:endParaRPr sz="1000"/>
          </a:p>
        </p:txBody>
      </p:sp>
      <p:pic>
        <p:nvPicPr>
          <p:cNvPr id="716" name="Google Shape;716;p89"/>
          <p:cNvPicPr preferRelativeResize="0"/>
          <p:nvPr/>
        </p:nvPicPr>
        <p:blipFill>
          <a:blip r:embed="rId4">
            <a:alphaModFix/>
          </a:blip>
          <a:stretch>
            <a:fillRect/>
          </a:stretch>
        </p:blipFill>
        <p:spPr>
          <a:xfrm>
            <a:off x="2259837" y="759562"/>
            <a:ext cx="4624326" cy="36936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Understanding Kubernetes Networking (III)</a:t>
            </a:r>
            <a:endParaRPr i="1" sz="1400"/>
          </a:p>
        </p:txBody>
      </p:sp>
      <p:sp>
        <p:nvSpPr>
          <p:cNvPr id="723" name="Google Shape;723;p9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700"/>
              </a:spcAft>
              <a:buNone/>
            </a:pPr>
            <a:r>
              <a:t/>
            </a:r>
            <a:endParaRPr sz="2400">
              <a:latin typeface="Roboto"/>
              <a:ea typeface="Roboto"/>
              <a:cs typeface="Roboto"/>
              <a:sym typeface="Roboto"/>
            </a:endParaRPr>
          </a:p>
        </p:txBody>
      </p:sp>
      <p:sp>
        <p:nvSpPr>
          <p:cNvPr id="724" name="Google Shape;724;p90"/>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0"/>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https://medium.com/google-cloud/understanding-kubernetes-networking-pods-7117dd28727</a:t>
            </a:r>
            <a:endParaRPr sz="1000"/>
          </a:p>
        </p:txBody>
      </p:sp>
      <p:pic>
        <p:nvPicPr>
          <p:cNvPr id="726" name="Google Shape;726;p90"/>
          <p:cNvPicPr preferRelativeResize="0"/>
          <p:nvPr/>
        </p:nvPicPr>
        <p:blipFill>
          <a:blip r:embed="rId4">
            <a:alphaModFix/>
          </a:blip>
          <a:stretch>
            <a:fillRect/>
          </a:stretch>
        </p:blipFill>
        <p:spPr>
          <a:xfrm>
            <a:off x="1834976" y="521000"/>
            <a:ext cx="5474048" cy="4276600"/>
          </a:xfrm>
          <a:prstGeom prst="rect">
            <a:avLst/>
          </a:prstGeom>
          <a:noFill/>
          <a:ln>
            <a:noFill/>
          </a:ln>
        </p:spPr>
      </p:pic>
      <p:sp>
        <p:nvSpPr>
          <p:cNvPr id="727" name="Google Shape;727;p90"/>
          <p:cNvSpPr/>
          <p:nvPr/>
        </p:nvSpPr>
        <p:spPr>
          <a:xfrm>
            <a:off x="184550" y="521000"/>
            <a:ext cx="1503900" cy="1449600"/>
          </a:xfrm>
          <a:prstGeom prst="sun">
            <a:avLst>
              <a:gd fmla="val 25000" name="adj"/>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a:t>
            </a:r>
            <a:endParaRPr i="1" sz="1400"/>
          </a:p>
        </p:txBody>
      </p:sp>
      <p:sp>
        <p:nvSpPr>
          <p:cNvPr id="734" name="Google Shape;734;p9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solidFill>
                  <a:srgbClr val="414141"/>
                </a:solidFill>
              </a:rPr>
              <a:t>How can you have same experience of using a load balancer service type on your </a:t>
            </a:r>
            <a:r>
              <a:rPr lang="en" sz="2200">
                <a:solidFill>
                  <a:srgbClr val="414141"/>
                </a:solidFill>
              </a:rPr>
              <a:t>bare metal</a:t>
            </a:r>
            <a:r>
              <a:rPr lang="en" sz="2200">
                <a:solidFill>
                  <a:srgbClr val="414141"/>
                </a:solidFill>
              </a:rPr>
              <a:t> cluster just like public clouds?</a:t>
            </a:r>
            <a:endParaRPr sz="2200">
              <a:solidFill>
                <a:srgbClr val="414141"/>
              </a:solidFill>
            </a:endParaRPr>
          </a:p>
          <a:p>
            <a:pPr indent="-368300" lvl="0" marL="457200" rtl="0" algn="l">
              <a:spcBef>
                <a:spcPts val="1000"/>
              </a:spcBef>
              <a:spcAft>
                <a:spcPts val="0"/>
              </a:spcAft>
              <a:buClr>
                <a:srgbClr val="414141"/>
              </a:buClr>
              <a:buSzPts val="2200"/>
              <a:buChar char="●"/>
            </a:pPr>
            <a:r>
              <a:rPr lang="en" sz="2200">
                <a:solidFill>
                  <a:srgbClr val="414141"/>
                </a:solidFill>
              </a:rPr>
              <a:t>This is what Metallb aims to solve.</a:t>
            </a:r>
            <a:endParaRPr sz="2200">
              <a:solidFill>
                <a:srgbClr val="414141"/>
              </a:solidFill>
            </a:endParaRPr>
          </a:p>
          <a:p>
            <a:pPr indent="-368300" lvl="0" marL="457200" rtl="0" algn="l">
              <a:spcBef>
                <a:spcPts val="1000"/>
              </a:spcBef>
              <a:spcAft>
                <a:spcPts val="0"/>
              </a:spcAft>
              <a:buClr>
                <a:srgbClr val="414141"/>
              </a:buClr>
              <a:buSzPts val="2200"/>
              <a:buChar char="●"/>
            </a:pPr>
            <a:r>
              <a:rPr lang="en" sz="2200">
                <a:solidFill>
                  <a:srgbClr val="414141"/>
                </a:solidFill>
              </a:rPr>
              <a:t>Layer 2/ARP mode: Only one worker node can respond to the Load Balancer IP address</a:t>
            </a:r>
            <a:endParaRPr sz="2200">
              <a:solidFill>
                <a:srgbClr val="414141"/>
              </a:solidFill>
            </a:endParaRPr>
          </a:p>
          <a:p>
            <a:pPr indent="-368300" lvl="0" marL="457200" rtl="0" algn="l">
              <a:spcBef>
                <a:spcPts val="1000"/>
              </a:spcBef>
              <a:spcAft>
                <a:spcPts val="1000"/>
              </a:spcAft>
              <a:buClr>
                <a:srgbClr val="414141"/>
              </a:buClr>
              <a:buSzPts val="2200"/>
              <a:buChar char="●"/>
            </a:pPr>
            <a:r>
              <a:rPr lang="en" sz="2200">
                <a:solidFill>
                  <a:srgbClr val="414141"/>
                </a:solidFill>
              </a:rPr>
              <a:t>BGP mode: This is more scalable, all the worker nodes will respond to the Load Balancer IP address, this means that even of one of the worker nodes is unavailable, other worker nodes will take up the traffic. This is one of the advantages over Layer 2 mode but you need a BGP router on your network (open source routers Free Range Router, Vyos)</a:t>
            </a:r>
            <a:endParaRPr sz="2200">
              <a:solidFill>
                <a:srgbClr val="414141"/>
              </a:solidFill>
            </a:endParaRPr>
          </a:p>
        </p:txBody>
      </p:sp>
      <p:sp>
        <p:nvSpPr>
          <p:cNvPr id="735" name="Google Shape;735;p91"/>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1"/>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https://metallb.universe.tf/</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(2)</a:t>
            </a:r>
            <a:endParaRPr i="1" sz="1400"/>
          </a:p>
        </p:txBody>
      </p:sp>
      <p:sp>
        <p:nvSpPr>
          <p:cNvPr id="115" name="Google Shape;115;p2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Other options: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Rancher k3d / k3s </a:t>
            </a:r>
            <a:r>
              <a:rPr lang="en" sz="2400" u="sng">
                <a:solidFill>
                  <a:schemeClr val="hlink"/>
                </a:solidFill>
                <a:hlinkClick r:id="rId3"/>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Rancher rke </a:t>
            </a:r>
            <a:r>
              <a:rPr lang="en" sz="2400" u="sng">
                <a:solidFill>
                  <a:schemeClr val="hlink"/>
                </a:solidFill>
                <a:hlinkClick r:id="rId4"/>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a:t>
            </a:r>
            <a:r>
              <a:rPr lang="en" sz="2400">
                <a:solidFill>
                  <a:srgbClr val="414141"/>
                </a:solidFill>
              </a:rPr>
              <a:t>Rancher </a:t>
            </a:r>
            <a:r>
              <a:rPr lang="en" sz="2400" u="sng">
                <a:solidFill>
                  <a:schemeClr val="hlink"/>
                </a:solidFill>
                <a:hlinkClick r:id="rId5"/>
              </a:rPr>
              <a:t>→</a:t>
            </a:r>
            <a:r>
              <a:rPr lang="en" sz="2400">
                <a:solidFill>
                  <a:srgbClr val="414141"/>
                </a:solidFill>
              </a:rPr>
              <a:t> </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Kubeadm </a:t>
            </a:r>
            <a:r>
              <a:rPr lang="en" sz="2400" u="sng">
                <a:solidFill>
                  <a:schemeClr val="hlink"/>
                </a:solidFill>
                <a:hlinkClick r:id="rId6"/>
              </a:rPr>
              <a: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Multipass k3s </a:t>
            </a:r>
            <a:r>
              <a:rPr lang="en" sz="2400" u="sng">
                <a:solidFill>
                  <a:schemeClr val="hlink"/>
                </a:solidFill>
                <a:hlinkClick r:id="rId7"/>
              </a:rPr>
              <a:t>→</a:t>
            </a:r>
            <a:r>
              <a:rPr lang="en" sz="2400">
                <a:solidFill>
                  <a:srgbClr val="414141"/>
                </a:solidFill>
              </a:rPr>
              <a:t>	 (prefered for training)</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tk8ctl </a:t>
            </a:r>
            <a:r>
              <a:rPr lang="en" sz="2400" u="sng">
                <a:solidFill>
                  <a:schemeClr val="hlink"/>
                </a:solidFill>
                <a:hlinkClick r:id="rId8"/>
              </a:rPr>
              <a:t>→</a:t>
            </a:r>
            <a:r>
              <a:rPr lang="en" sz="2400">
                <a:solidFill>
                  <a:srgbClr val="414141"/>
                </a:solidFill>
              </a:rPr>
              <a:t> 	</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TK8 Cattle AWS </a:t>
            </a:r>
            <a:r>
              <a:rPr lang="en" sz="2400" u="sng">
                <a:solidFill>
                  <a:schemeClr val="hlink"/>
                </a:solidFill>
                <a:hlinkClick r:id="rId9"/>
              </a:rPr>
              <a:t>→</a:t>
            </a:r>
            <a:r>
              <a:rPr lang="en" sz="2400">
                <a:solidFill>
                  <a:srgbClr val="414141"/>
                </a:solidFill>
              </a:rPr>
              <a:t> </a:t>
            </a:r>
            <a:endParaRPr sz="2400">
              <a:solidFill>
                <a:srgbClr val="414141"/>
              </a:solidFill>
            </a:endParaRPr>
          </a:p>
          <a:p>
            <a:pPr indent="-381000" lvl="2" marL="1371600" rtl="0" algn="l">
              <a:lnSpc>
                <a:spcPct val="140000"/>
              </a:lnSpc>
              <a:spcBef>
                <a:spcPts val="0"/>
              </a:spcBef>
              <a:spcAft>
                <a:spcPts val="0"/>
              </a:spcAft>
              <a:buClr>
                <a:srgbClr val="414141"/>
              </a:buClr>
              <a:buSzPts val="2400"/>
              <a:buChar char="■"/>
            </a:pPr>
            <a:r>
              <a:rPr lang="en" sz="2400">
                <a:solidFill>
                  <a:srgbClr val="414141"/>
                </a:solidFill>
              </a:rPr>
              <a:t>TK8 Cattle EKS </a:t>
            </a:r>
            <a:r>
              <a:rPr lang="en" sz="2400" u="sng">
                <a:solidFill>
                  <a:schemeClr val="hlink"/>
                </a:solidFill>
                <a:hlinkClick r:id="rId10"/>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9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a:t>
            </a:r>
            <a:endParaRPr i="1" sz="1400"/>
          </a:p>
        </p:txBody>
      </p:sp>
      <p:sp>
        <p:nvSpPr>
          <p:cNvPr id="743" name="Google Shape;743;p9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Work around for the Layer 2 disadvantage is to use a CNI plugin that supports BGP like Kuberouter</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Kuberouter will then advertise the LB IP via BGP as ECMP route which will be available via all the worker nodes.</a:t>
            </a:r>
            <a:endParaRPr sz="2400">
              <a:solidFill>
                <a:srgbClr val="414141"/>
              </a:solidFill>
            </a:endParaRPr>
          </a:p>
        </p:txBody>
      </p:sp>
      <p:sp>
        <p:nvSpPr>
          <p:cNvPr id="744" name="Google Shape;744;p92"/>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2"/>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https://github.com/cloudnativelabs/kube-router/blob/master/docs/user-guide.md#advertising-ips</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9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 Sample ARP Mode Configmap</a:t>
            </a:r>
            <a:endParaRPr i="1" sz="1400"/>
          </a:p>
        </p:txBody>
      </p:sp>
      <p:sp>
        <p:nvSpPr>
          <p:cNvPr id="752" name="Google Shape;752;p9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0" lvl="0" marL="457200" rtl="0" algn="l">
              <a:spcBef>
                <a:spcPts val="600"/>
              </a:spcBef>
              <a:spcAft>
                <a:spcPts val="0"/>
              </a:spcAft>
              <a:buClr>
                <a:srgbClr val="000000"/>
              </a:buClr>
              <a:buSzPts val="1100"/>
              <a:buFont typeface="Arial"/>
              <a:buNone/>
            </a:pPr>
            <a:r>
              <a:rPr lang="en" sz="1800">
                <a:solidFill>
                  <a:srgbClr val="414141"/>
                </a:solidFill>
              </a:rPr>
              <a:t>apiVersion: v1</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kind: ConfigMap</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metadata:</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name: config</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data:</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config: |</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address-pools:</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 name: my-ip-space</a:t>
            </a:r>
            <a:endParaRPr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t>
            </a:r>
            <a:r>
              <a:rPr b="1" lang="en" sz="1800">
                <a:solidFill>
                  <a:srgbClr val="414141"/>
                </a:solidFill>
              </a:rPr>
              <a:t>protocol: layer2</a:t>
            </a:r>
            <a:endParaRPr b="1" sz="1800">
              <a:solidFill>
                <a:srgbClr val="414141"/>
              </a:solidFill>
            </a:endParaRPr>
          </a:p>
          <a:p>
            <a:pPr indent="0" lvl="0" marL="457200" rtl="0" algn="l">
              <a:spcBef>
                <a:spcPts val="1000"/>
              </a:spcBef>
              <a:spcAft>
                <a:spcPts val="0"/>
              </a:spcAft>
              <a:buClr>
                <a:srgbClr val="000000"/>
              </a:buClr>
              <a:buSzPts val="1100"/>
              <a:buFont typeface="Arial"/>
              <a:buNone/>
            </a:pPr>
            <a:r>
              <a:rPr lang="en" sz="1800">
                <a:solidFill>
                  <a:srgbClr val="414141"/>
                </a:solidFill>
              </a:rPr>
              <a:t>      addresses:</a:t>
            </a:r>
            <a:endParaRPr sz="1800">
              <a:solidFill>
                <a:srgbClr val="414141"/>
              </a:solidFill>
            </a:endParaRPr>
          </a:p>
          <a:p>
            <a:pPr indent="0" lvl="0" marL="457200" rtl="0" algn="l">
              <a:spcBef>
                <a:spcPts val="1000"/>
              </a:spcBef>
              <a:spcAft>
                <a:spcPts val="1000"/>
              </a:spcAft>
              <a:buClr>
                <a:srgbClr val="000000"/>
              </a:buClr>
              <a:buSzPts val="1100"/>
              <a:buFont typeface="Arial"/>
              <a:buNone/>
            </a:pPr>
            <a:r>
              <a:rPr lang="en" sz="1800">
                <a:solidFill>
                  <a:srgbClr val="414141"/>
                </a:solidFill>
              </a:rPr>
              <a:t>      - 84.200.xxx.xxx-84.200.xxx.xxx</a:t>
            </a:r>
            <a:endParaRPr sz="1800">
              <a:solidFill>
                <a:srgbClr val="414141"/>
              </a:solidFill>
            </a:endParaRPr>
          </a:p>
        </p:txBody>
      </p:sp>
      <p:sp>
        <p:nvSpPr>
          <p:cNvPr id="753" name="Google Shape;753;p93"/>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94"/>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4"/>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MetallB Sample BGP Mode Configmap</a:t>
            </a:r>
            <a:endParaRPr i="1" sz="1400"/>
          </a:p>
        </p:txBody>
      </p:sp>
      <p:sp>
        <p:nvSpPr>
          <p:cNvPr id="760" name="Google Shape;760;p94"/>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4"/>
          <p:cNvPicPr preferRelativeResize="0"/>
          <p:nvPr/>
        </p:nvPicPr>
        <p:blipFill>
          <a:blip r:embed="rId3">
            <a:alphaModFix/>
          </a:blip>
          <a:stretch>
            <a:fillRect/>
          </a:stretch>
        </p:blipFill>
        <p:spPr>
          <a:xfrm>
            <a:off x="844200" y="415200"/>
            <a:ext cx="7472700" cy="4515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95"/>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Security</a:t>
            </a:r>
            <a:endParaRPr sz="6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9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Best Practices (I)</a:t>
            </a:r>
            <a:endParaRPr i="1" sz="1400"/>
          </a:p>
        </p:txBody>
      </p:sp>
      <p:sp>
        <p:nvSpPr>
          <p:cNvPr id="773" name="Google Shape;773;p9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Make sure to always scan all your Docker Images and Containers for potential threats</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Never use any random Docker Image(s) and always use authorised images in your environment</a:t>
            </a:r>
            <a:endParaRPr sz="2400">
              <a:solidFill>
                <a:srgbClr val="414141"/>
              </a:solidFill>
            </a:endParaRPr>
          </a:p>
          <a:p>
            <a:pPr indent="-381000" lvl="0" marL="457200" rtl="0" algn="l">
              <a:spcBef>
                <a:spcPts val="1000"/>
              </a:spcBef>
              <a:spcAft>
                <a:spcPts val="0"/>
              </a:spcAft>
              <a:buSzPts val="2400"/>
              <a:buChar char="●"/>
            </a:pPr>
            <a:r>
              <a:rPr lang="en" sz="2400">
                <a:solidFill>
                  <a:srgbClr val="414141"/>
                </a:solidFill>
              </a:rPr>
              <a:t>Categorise and accordingly split up your cluster through Namespace</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Use Network Policies to implement proper network segmentation and Role Based Access Control(RBAC) to create administrative boundaries between resources for proper segregation and control</a:t>
            </a:r>
            <a:endParaRPr sz="2400">
              <a:solidFill>
                <a:srgbClr val="414141"/>
              </a:solidFill>
            </a:endParaRPr>
          </a:p>
        </p:txBody>
      </p:sp>
      <p:sp>
        <p:nvSpPr>
          <p:cNvPr id="774" name="Google Shape;774;p96"/>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6"/>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https://blog.kubernauts.io/kubernetes-best-practices-d5cbef02fe1b</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9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Best Practices (II)</a:t>
            </a:r>
            <a:endParaRPr i="1" sz="1400"/>
          </a:p>
        </p:txBody>
      </p:sp>
      <p:sp>
        <p:nvSpPr>
          <p:cNvPr id="782" name="Google Shape;782;p9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rgbClr val="414141"/>
              </a:buClr>
              <a:buSzPts val="2400"/>
              <a:buChar char="●"/>
            </a:pPr>
            <a:r>
              <a:rPr lang="en" sz="2400">
                <a:solidFill>
                  <a:srgbClr val="414141"/>
                </a:solidFill>
              </a:rPr>
              <a:t>Limit SSH access to Kubernetes nodes, and Ask users to use kubectl exec instead.</a:t>
            </a:r>
            <a:endParaRPr sz="2400">
              <a:solidFill>
                <a:srgbClr val="414141"/>
              </a:solidFill>
            </a:endParaRPr>
          </a:p>
          <a:p>
            <a:pPr indent="-381000" lvl="0" marL="457200" rtl="0" algn="l">
              <a:spcBef>
                <a:spcPts val="1000"/>
              </a:spcBef>
              <a:spcAft>
                <a:spcPts val="0"/>
              </a:spcAft>
              <a:buClr>
                <a:srgbClr val="414141"/>
              </a:buClr>
              <a:buSzPts val="2400"/>
              <a:buChar char="●"/>
            </a:pPr>
            <a:r>
              <a:rPr lang="en" sz="2400">
                <a:solidFill>
                  <a:srgbClr val="414141"/>
                </a:solidFill>
              </a:rPr>
              <a:t>Never use Passwords, or API tokens in plain text or as environment variables, use secrets instead</a:t>
            </a:r>
            <a:endParaRPr sz="2400">
              <a:solidFill>
                <a:srgbClr val="414141"/>
              </a:solidFill>
            </a:endParaRPr>
          </a:p>
          <a:p>
            <a:pPr indent="-381000" lvl="0" marL="457200" rtl="0" algn="l">
              <a:spcBef>
                <a:spcPts val="1000"/>
              </a:spcBef>
              <a:spcAft>
                <a:spcPts val="1000"/>
              </a:spcAft>
              <a:buClr>
                <a:srgbClr val="414141"/>
              </a:buClr>
              <a:buSzPts val="2400"/>
              <a:buChar char="●"/>
            </a:pPr>
            <a:r>
              <a:rPr lang="en" sz="2400">
                <a:solidFill>
                  <a:srgbClr val="414141"/>
                </a:solidFill>
              </a:rPr>
              <a:t>Use non-root user inside container with proper host to container, UID and GID mapping</a:t>
            </a:r>
            <a:endParaRPr sz="2400">
              <a:solidFill>
                <a:srgbClr val="414141"/>
              </a:solidFill>
            </a:endParaRPr>
          </a:p>
        </p:txBody>
      </p:sp>
      <p:sp>
        <p:nvSpPr>
          <p:cNvPr id="783" name="Google Shape;783;p97"/>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7"/>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https://blog.kubernauts.io/kubernetes-best-practices-d5cbef02fe1b</a:t>
            </a:r>
            <a:endParaRPr sz="1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Managing Secrets in Kubernetes</a:t>
            </a:r>
            <a:endParaRPr i="1" sz="1400"/>
          </a:p>
        </p:txBody>
      </p:sp>
      <p:sp>
        <p:nvSpPr>
          <p:cNvPr id="791" name="Google Shape;791;p98"/>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414141"/>
                </a:solidFill>
              </a:rPr>
              <a:t>If you’re serious about security in Kubernetes, you need a secret management tool that provides a single source of secrets, credentials, attaching security policies, etc. </a:t>
            </a:r>
            <a:endParaRPr sz="2400">
              <a:solidFill>
                <a:srgbClr val="414141"/>
              </a:solidFill>
            </a:endParaRPr>
          </a:p>
          <a:p>
            <a:pPr indent="-381000" lvl="0" marL="457200" rtl="0" algn="l">
              <a:spcBef>
                <a:spcPts val="1000"/>
              </a:spcBef>
              <a:spcAft>
                <a:spcPts val="1000"/>
              </a:spcAft>
              <a:buSzPts val="2400"/>
              <a:buChar char="●"/>
            </a:pPr>
            <a:r>
              <a:rPr lang="en" sz="2400">
                <a:solidFill>
                  <a:srgbClr val="414141"/>
                </a:solidFill>
              </a:rPr>
              <a:t>In other words, you need Hashicorp Vault.</a:t>
            </a:r>
            <a:endParaRPr sz="2400">
              <a:solidFill>
                <a:srgbClr val="414141"/>
              </a:solidFill>
            </a:endParaRPr>
          </a:p>
        </p:txBody>
      </p:sp>
      <p:sp>
        <p:nvSpPr>
          <p:cNvPr id="792" name="Google Shape;792;p98"/>
          <p:cNvSpPr txBox="1"/>
          <p:nvPr/>
        </p:nvSpPr>
        <p:spPr>
          <a:xfrm>
            <a:off x="73600" y="4792775"/>
            <a:ext cx="9006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8"/>
          <p:cNvSpPr txBox="1"/>
          <p:nvPr/>
        </p:nvSpPr>
        <p:spPr>
          <a:xfrm>
            <a:off x="10050" y="4797600"/>
            <a:ext cx="91239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3"/>
              </a:rPr>
              <a:t>https://blog.kubernauts.io/managing-secrets-in-kubernetes-with-vault-by-hashicorp-f0db45cc208a</a:t>
            </a:r>
            <a:endParaRPr sz="1000"/>
          </a:p>
        </p:txBody>
      </p:sp>
      <p:pic>
        <p:nvPicPr>
          <p:cNvPr id="794" name="Google Shape;794;p98"/>
          <p:cNvPicPr preferRelativeResize="0"/>
          <p:nvPr/>
        </p:nvPicPr>
        <p:blipFill>
          <a:blip r:embed="rId4">
            <a:alphaModFix/>
          </a:blip>
          <a:stretch>
            <a:fillRect/>
          </a:stretch>
        </p:blipFill>
        <p:spPr>
          <a:xfrm>
            <a:off x="2238375" y="2471738"/>
            <a:ext cx="4667250" cy="2028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99"/>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Exercises</a:t>
            </a:r>
            <a:endParaRPr sz="60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00"/>
          <p:cNvSpPr txBox="1"/>
          <p:nvPr>
            <p:ph type="ctrTitle"/>
          </p:nvPr>
        </p:nvSpPr>
        <p:spPr>
          <a:xfrm>
            <a:off x="36750" y="1112375"/>
            <a:ext cx="9070500" cy="24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kubectl cheat sheet </a:t>
            </a:r>
            <a:r>
              <a:rPr lang="en" sz="3600"/>
              <a:t> </a:t>
            </a:r>
            <a:endParaRPr sz="3600"/>
          </a:p>
          <a:p>
            <a:pPr indent="0" lvl="0" marL="0" rtl="0" algn="l">
              <a:spcBef>
                <a:spcPts val="0"/>
              </a:spcBef>
              <a:spcAft>
                <a:spcPts val="0"/>
              </a:spcAft>
              <a:buNone/>
            </a:pPr>
            <a:r>
              <a:t/>
            </a:r>
            <a:endParaRPr sz="3000"/>
          </a:p>
          <a:p>
            <a:pPr indent="0" lvl="0" marL="0" rtl="0" algn="ctr">
              <a:spcBef>
                <a:spcPts val="0"/>
              </a:spcBef>
              <a:spcAft>
                <a:spcPts val="0"/>
              </a:spcAft>
              <a:buNone/>
            </a:pPr>
            <a:r>
              <a:t/>
            </a:r>
            <a:endParaRPr sz="1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kubectl cheat sheet</a:t>
            </a:r>
            <a:endParaRPr i="1" sz="1400"/>
          </a:p>
        </p:txBody>
      </p:sp>
      <p:sp>
        <p:nvSpPr>
          <p:cNvPr id="811" name="Google Shape;811;p101"/>
          <p:cNvSpPr txBox="1"/>
          <p:nvPr/>
        </p:nvSpPr>
        <p:spPr>
          <a:xfrm>
            <a:off x="79000" y="478900"/>
            <a:ext cx="9005400" cy="4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r>
              <a:rPr lang="en" u="sng">
                <a:solidFill>
                  <a:schemeClr val="hlink"/>
                </a:solidFill>
                <a:latin typeface="Roboto"/>
                <a:ea typeface="Roboto"/>
                <a:cs typeface="Roboto"/>
                <a:sym typeface="Roboto"/>
                <a:hlinkClick r:id="rId3"/>
              </a:rPr>
              <a:t>https://github.com/dennyzhang/cheatsheet-kubernetes-A4</a:t>
            </a:r>
            <a:endParaRPr>
              <a:latin typeface="Roboto"/>
              <a:ea typeface="Roboto"/>
              <a:cs typeface="Roboto"/>
              <a:sym typeface="Roboto"/>
            </a:endParaRPr>
          </a:p>
          <a:p>
            <a:pPr indent="0" lvl="0" marL="0" rtl="0" algn="l">
              <a:spcBef>
                <a:spcPts val="0"/>
              </a:spcBef>
              <a:spcAft>
                <a:spcPts val="0"/>
              </a:spcAft>
              <a:buNone/>
            </a:pPr>
            <a:br>
              <a:rPr lang="en">
                <a:latin typeface="Roboto"/>
                <a:ea typeface="Roboto"/>
                <a:cs typeface="Roboto"/>
                <a:sym typeface="Roboto"/>
              </a:rPr>
            </a:br>
            <a:r>
              <a:rPr lang="en">
                <a:latin typeface="Roboto"/>
                <a:ea typeface="Roboto"/>
                <a:cs typeface="Roboto"/>
                <a:sym typeface="Roboto"/>
              </a:rPr>
              <a:t>$ kubectl get events --sort-by=.metadata.creationTimestamp # List Events sorted by timestamp</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services --sort-by=.metadata.name # List Services Sorted by Name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--sort-by=.metadata.name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endpoints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explain pods,svc</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-A # --all-namespaces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kubectl get nodes -o jsonpath='{.items[*].spec.podCIDR}'</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-o wide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 my-pod -o yaml --export &gt; my-pod.yaml</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--show-labels # Show labels for all pods (or other objects)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pods --sort-by='.status.containerStatuses[0].restartCount'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cluster-info</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api-resources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kubectl get apiservice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How to prepare for trainings (3)</a:t>
            </a:r>
            <a:endParaRPr i="1" sz="1400"/>
          </a:p>
        </p:txBody>
      </p:sp>
      <p:sp>
        <p:nvSpPr>
          <p:cNvPr id="122" name="Google Shape;122;p2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Practical Kubernetes Problems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https://github.com/kubernauts/practical-kubernetes-problems.git</a:t>
            </a:r>
            <a:endParaRPr sz="22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Kubernetes By Example</a:t>
            </a:r>
            <a:br>
              <a:rPr lang="en" sz="10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3"/>
              </a:rPr>
              <a:t>https://github.com/openshift-evangelists/kbe</a:t>
            </a:r>
            <a:br>
              <a:rPr lang="en" sz="1050">
                <a:solidFill>
                  <a:srgbClr val="333333"/>
                </a:solidFill>
                <a:latin typeface="Roboto"/>
                <a:ea typeface="Roboto"/>
                <a:cs typeface="Roboto"/>
                <a:sym typeface="Roboto"/>
              </a:rPr>
            </a:br>
            <a:endParaRPr sz="1050">
              <a:solidFill>
                <a:srgbClr val="333333"/>
              </a:solidFill>
              <a:latin typeface="Roboto"/>
              <a:ea typeface="Roboto"/>
              <a:cs typeface="Roboto"/>
              <a:sym typeface="Roboto"/>
            </a:endParaRPr>
          </a:p>
          <a:p>
            <a:pPr indent="-317500" lvl="0" marL="457200" marR="0" rtl="0" algn="l">
              <a:lnSpc>
                <a:spcPct val="150000"/>
              </a:lnSpc>
              <a:spcBef>
                <a:spcPts val="0"/>
              </a:spcBef>
              <a:spcAft>
                <a:spcPts val="0"/>
              </a:spcAft>
              <a:buSzPts val="1400"/>
              <a:buFont typeface="Roboto"/>
              <a:buChar char="●"/>
            </a:pPr>
            <a:r>
              <a:rPr lang="en" sz="2250">
                <a:solidFill>
                  <a:srgbClr val="333333"/>
                </a:solidFill>
                <a:latin typeface="Roboto"/>
                <a:ea typeface="Roboto"/>
                <a:cs typeface="Roboto"/>
                <a:sym typeface="Roboto"/>
              </a:rPr>
              <a:t>Checkout the code of Kubernetes By Action</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rgbClr val="3884FF"/>
                </a:solidFill>
                <a:latin typeface="Roboto"/>
                <a:ea typeface="Roboto"/>
                <a:cs typeface="Roboto"/>
                <a:sym typeface="Roboto"/>
                <a:hlinkClick r:id="rId4"/>
              </a:rPr>
              <a:t>https://github.com/luksa/kubernetes-in-action.git</a:t>
            </a:r>
            <a:r>
              <a:rPr lang="en" sz="1050">
                <a:solidFill>
                  <a:srgbClr val="333333"/>
                </a:solidFill>
                <a:latin typeface="Roboto"/>
                <a:ea typeface="Roboto"/>
                <a:cs typeface="Roboto"/>
                <a:sym typeface="Roboto"/>
              </a:rPr>
              <a:t> </a:t>
            </a:r>
            <a:br>
              <a:rPr lang="en" sz="1050">
                <a:solidFill>
                  <a:srgbClr val="333333"/>
                </a:solidFill>
                <a:latin typeface="Roboto"/>
                <a:ea typeface="Roboto"/>
                <a:cs typeface="Roboto"/>
                <a:sym typeface="Roboto"/>
              </a:rPr>
            </a:br>
            <a:endParaRPr sz="1050">
              <a:solidFill>
                <a:srgbClr val="333333"/>
              </a:solidFill>
              <a:latin typeface="Roboto"/>
              <a:ea typeface="Roboto"/>
              <a:cs typeface="Roboto"/>
              <a:sym typeface="Roboto"/>
            </a:endParaRPr>
          </a:p>
          <a:p>
            <a:pPr indent="-295275" lvl="0" marL="457200" rtl="0" algn="l">
              <a:lnSpc>
                <a:spcPct val="150000"/>
              </a:lnSpc>
              <a:spcBef>
                <a:spcPts val="0"/>
              </a:spcBef>
              <a:spcAft>
                <a:spcPts val="0"/>
              </a:spcAft>
              <a:buClr>
                <a:srgbClr val="333333"/>
              </a:buClr>
              <a:buSzPts val="1050"/>
              <a:buFont typeface="Roboto"/>
              <a:buChar char="●"/>
            </a:pPr>
            <a:r>
              <a:rPr lang="en" sz="2250">
                <a:solidFill>
                  <a:srgbClr val="333333"/>
                </a:solidFill>
                <a:latin typeface="Roboto"/>
                <a:ea typeface="Roboto"/>
                <a:cs typeface="Roboto"/>
                <a:sym typeface="Roboto"/>
              </a:rPr>
              <a:t>Checkout the code of K8s intro tutorials</a:t>
            </a:r>
            <a:br>
              <a:rPr lang="en" sz="2250">
                <a:solidFill>
                  <a:srgbClr val="333333"/>
                </a:solidFill>
                <a:latin typeface="Roboto"/>
                <a:ea typeface="Roboto"/>
                <a:cs typeface="Roboto"/>
                <a:sym typeface="Roboto"/>
              </a:rPr>
            </a:br>
            <a:r>
              <a:rPr lang="en" sz="1050">
                <a:solidFill>
                  <a:srgbClr val="333333"/>
                </a:solidFill>
                <a:latin typeface="Roboto"/>
                <a:ea typeface="Roboto"/>
                <a:cs typeface="Roboto"/>
                <a:sym typeface="Roboto"/>
              </a:rPr>
              <a:t>$ git clone </a:t>
            </a:r>
            <a:r>
              <a:rPr lang="en" sz="1050" u="sng">
                <a:solidFill>
                  <a:schemeClr val="hlink"/>
                </a:solidFill>
                <a:latin typeface="Roboto"/>
                <a:ea typeface="Roboto"/>
                <a:cs typeface="Roboto"/>
                <a:sym typeface="Roboto"/>
                <a:hlinkClick r:id="rId5"/>
              </a:rPr>
              <a:t>https://github.com/mrbobbytables/k8s-intro-tutorials</a:t>
            </a:r>
            <a:endParaRPr sz="1050">
              <a:solidFill>
                <a:srgbClr val="333333"/>
              </a:solidFill>
              <a:latin typeface="Roboto"/>
              <a:ea typeface="Roboto"/>
              <a:cs typeface="Roboto"/>
              <a:sym typeface="Roboto"/>
            </a:endParaRPr>
          </a:p>
          <a:p>
            <a:pPr indent="0" lvl="0" marL="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0"/>
              </a:spcAft>
              <a:buNone/>
            </a:pPr>
            <a:r>
              <a:t/>
            </a:r>
            <a:endParaRPr sz="1050">
              <a:solidFill>
                <a:srgbClr val="333333"/>
              </a:solidFill>
              <a:latin typeface="Roboto"/>
              <a:ea typeface="Roboto"/>
              <a:cs typeface="Roboto"/>
              <a:sym typeface="Roboto"/>
            </a:endParaRPr>
          </a:p>
          <a:p>
            <a:pPr indent="0" lvl="0" marL="0" marR="0" rtl="0" algn="l">
              <a:lnSpc>
                <a:spcPct val="150000"/>
              </a:lnSpc>
              <a:spcBef>
                <a:spcPts val="2800"/>
              </a:spcBef>
              <a:spcAft>
                <a:spcPts val="2800"/>
              </a:spcAft>
              <a:buNone/>
            </a:pPr>
            <a:r>
              <a:t/>
            </a:r>
            <a:endParaRPr sz="2400">
              <a:solidFill>
                <a:srgbClr val="414141"/>
              </a:solidFill>
            </a:endParaRPr>
          </a:p>
        </p:txBody>
      </p:sp>
      <p:sp>
        <p:nvSpPr>
          <p:cNvPr id="123" name="Google Shape;123;p21"/>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6"/>
              </a:rPr>
              <a:t>https://kubernauts.gitbooks.io/kubernauts-kubernetes-training-courses/content/courses/novice.html </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02"/>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2"/>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by Example</a:t>
            </a:r>
            <a:endParaRPr i="1" sz="1400"/>
          </a:p>
        </p:txBody>
      </p:sp>
      <p:sp>
        <p:nvSpPr>
          <p:cNvPr id="818" name="Google Shape;818;p102"/>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By the awesome Kubernaut </a:t>
            </a:r>
            <a:r>
              <a:rPr lang="en" sz="2400" u="sng">
                <a:solidFill>
                  <a:schemeClr val="hlink"/>
                </a:solidFill>
                <a:hlinkClick r:id="rId3"/>
              </a:rPr>
              <a:t>Michael Hausenblas</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Hands-On introduction to Kubernetes </a:t>
            </a:r>
            <a:r>
              <a:rPr lang="en" sz="2400" u="sng">
                <a:solidFill>
                  <a:schemeClr val="hlink"/>
                </a:solidFill>
                <a:hlinkClick r:id="rId4"/>
              </a:rPr>
              <a:t>→</a:t>
            </a:r>
            <a:r>
              <a:rPr lang="en" sz="2400">
                <a:solidFill>
                  <a:srgbClr val="414141"/>
                </a:solidFill>
              </a:rPr>
              <a:t> </a:t>
            </a:r>
            <a:endParaRPr sz="2400">
              <a:solidFill>
                <a:srgbClr val="414141"/>
              </a:solidFill>
            </a:endParaRPr>
          </a:p>
          <a:p>
            <a:pPr indent="0" lvl="0" marL="0" marR="0" rtl="0" algn="l">
              <a:lnSpc>
                <a:spcPct val="150000"/>
              </a:lnSpc>
              <a:spcBef>
                <a:spcPts val="700"/>
              </a:spcBef>
              <a:spcAft>
                <a:spcPts val="2800"/>
              </a:spcAft>
              <a:buNone/>
            </a:pPr>
            <a:r>
              <a:rPr lang="en" sz="2400">
                <a:latin typeface="Roboto"/>
                <a:ea typeface="Roboto"/>
                <a:cs typeface="Roboto"/>
                <a:sym typeface="Roboto"/>
              </a:rPr>
              <a:t>Note: you can run the examples on minikube,</a:t>
            </a:r>
            <a:br>
              <a:rPr lang="en" sz="2400">
                <a:latin typeface="Roboto"/>
                <a:ea typeface="Roboto"/>
                <a:cs typeface="Roboto"/>
                <a:sym typeface="Roboto"/>
              </a:rPr>
            </a:br>
            <a:r>
              <a:rPr lang="en" sz="2400">
                <a:latin typeface="Roboto"/>
                <a:ea typeface="Roboto"/>
                <a:cs typeface="Roboto"/>
                <a:sym typeface="Roboto"/>
              </a:rPr>
              <a:t>OpenShift, GKE or any other Kubernetes</a:t>
            </a:r>
            <a:br>
              <a:rPr lang="en" sz="2400">
                <a:latin typeface="Roboto"/>
                <a:ea typeface="Roboto"/>
                <a:cs typeface="Roboto"/>
                <a:sym typeface="Roboto"/>
              </a:rPr>
            </a:br>
            <a:r>
              <a:rPr lang="en" sz="2400">
                <a:latin typeface="Roboto"/>
                <a:ea typeface="Roboto"/>
                <a:cs typeface="Roboto"/>
                <a:sym typeface="Roboto"/>
              </a:rPr>
              <a:t>Installations.</a:t>
            </a:r>
            <a:br>
              <a:rPr lang="en" sz="2400">
                <a:latin typeface="Roboto"/>
                <a:ea typeface="Roboto"/>
                <a:cs typeface="Roboto"/>
                <a:sym typeface="Roboto"/>
              </a:rPr>
            </a:br>
            <a:endParaRPr sz="2400">
              <a:latin typeface="Roboto"/>
              <a:ea typeface="Roboto"/>
              <a:cs typeface="Roboto"/>
              <a:sym typeface="Roboto"/>
            </a:endParaRPr>
          </a:p>
        </p:txBody>
      </p:sp>
      <p:pic>
        <p:nvPicPr>
          <p:cNvPr descr="Picture of Michael Hausenblas" id="819" name="Google Shape;819;p102"/>
          <p:cNvPicPr preferRelativeResize="0"/>
          <p:nvPr/>
        </p:nvPicPr>
        <p:blipFill>
          <a:blip r:embed="rId5">
            <a:alphaModFix/>
          </a:blip>
          <a:stretch>
            <a:fillRect/>
          </a:stretch>
        </p:blipFill>
        <p:spPr>
          <a:xfrm>
            <a:off x="6574750" y="1281500"/>
            <a:ext cx="2275575" cy="2275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03"/>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3"/>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Kubernetes Presentations and Tutorials by Bob Killen</a:t>
            </a:r>
            <a:endParaRPr i="1" sz="1400"/>
          </a:p>
        </p:txBody>
      </p:sp>
      <p:sp>
        <p:nvSpPr>
          <p:cNvPr id="826" name="Google Shape;826;p103"/>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By the awesome </a:t>
            </a:r>
            <a:r>
              <a:rPr lang="en" sz="2400" u="sng">
                <a:solidFill>
                  <a:schemeClr val="hlink"/>
                </a:solidFill>
                <a:hlinkClick r:id="rId3"/>
              </a:rPr>
              <a:t>Bob Killen</a:t>
            </a:r>
            <a:r>
              <a:rPr lang="en" sz="2400">
                <a:solidFill>
                  <a:srgbClr val="414141"/>
                </a:solidFill>
              </a:rPr>
              <a:t> </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Introduction to Kubernetes </a:t>
            </a:r>
            <a:r>
              <a:rPr lang="en" sz="2400" u="sng">
                <a:solidFill>
                  <a:schemeClr val="hlink"/>
                </a:solidFill>
                <a:hlinkClick r:id="rId4"/>
              </a:rPr>
              <a:t>→</a:t>
            </a:r>
            <a:r>
              <a:rPr lang="en" sz="2400">
                <a:solidFill>
                  <a:srgbClr val="414141"/>
                </a:solidFill>
              </a:rPr>
              <a:t> </a:t>
            </a:r>
            <a:br>
              <a:rPr lang="en" sz="2400">
                <a:solidFill>
                  <a:srgbClr val="414141"/>
                </a:solidFill>
              </a:rPr>
            </a:br>
            <a:r>
              <a:rPr lang="en" sz="2400">
                <a:solidFill>
                  <a:srgbClr val="414141"/>
                </a:solidFill>
              </a:rPr>
              <a:t>(The best introduction which I know about!)</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Kubernetes Tutorials </a:t>
            </a:r>
            <a:r>
              <a:rPr lang="en" sz="2400" u="sng">
                <a:solidFill>
                  <a:schemeClr val="hlink"/>
                </a:solidFill>
                <a:hlinkClick r:id="rId5"/>
              </a:rPr>
              <a:t>→</a:t>
            </a:r>
            <a:endParaRPr sz="2400">
              <a:solidFill>
                <a:srgbClr val="414141"/>
              </a:solidFill>
            </a:endParaRPr>
          </a:p>
        </p:txBody>
      </p:sp>
      <p:pic>
        <p:nvPicPr>
          <p:cNvPr id="827" name="Google Shape;827;p103"/>
          <p:cNvPicPr preferRelativeResize="0"/>
          <p:nvPr/>
        </p:nvPicPr>
        <p:blipFill>
          <a:blip r:embed="rId6">
            <a:alphaModFix/>
          </a:blip>
          <a:stretch>
            <a:fillRect/>
          </a:stretch>
        </p:blipFill>
        <p:spPr>
          <a:xfrm>
            <a:off x="6666525" y="641025"/>
            <a:ext cx="2013801" cy="20138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04"/>
          <p:cNvSpPr/>
          <p:nvPr/>
        </p:nvSpPr>
        <p:spPr>
          <a:xfrm>
            <a:off x="0" y="0"/>
            <a:ext cx="916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rPr>
              <a:t>More Exercises</a:t>
            </a:r>
            <a:endParaRPr sz="6000">
              <a:solidFill>
                <a:schemeClr val="l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05"/>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5"/>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39" name="Google Shape;839;p105"/>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14141"/>
              </a:buClr>
              <a:buSzPts val="2400"/>
              <a:buChar char="●"/>
            </a:pPr>
            <a:r>
              <a:rPr lang="en" sz="2400">
                <a:solidFill>
                  <a:srgbClr val="414141"/>
                </a:solidFill>
              </a:rPr>
              <a:t>Create a deployment running nginx version 1.12.2 that will run in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Scale this to 4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Scale it back to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Upgrade the nginx image version to 1.13.8</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Check the status of the upgrade</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Check the history</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Undo the upgrade</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Delete the deployment</a:t>
            </a:r>
            <a:endParaRPr sz="2400">
              <a:solidFill>
                <a:srgbClr val="414141"/>
              </a:solidFill>
            </a:endParaRPr>
          </a:p>
          <a:p>
            <a:pPr indent="0" lvl="0" marL="0" rtl="0" algn="l">
              <a:lnSpc>
                <a:spcPct val="140000"/>
              </a:lnSpc>
              <a:spcBef>
                <a:spcPts val="1400"/>
              </a:spcBef>
              <a:spcAft>
                <a:spcPts val="0"/>
              </a:spcAft>
              <a:buNone/>
            </a:pPr>
            <a:r>
              <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40" name="Google Shape;840;p105"/>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6"/>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06"/>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47" name="Google Shape;847;p106"/>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40000"/>
              </a:lnSpc>
              <a:spcBef>
                <a:spcPts val="1400"/>
              </a:spcBef>
              <a:spcAft>
                <a:spcPts val="0"/>
              </a:spcAft>
              <a:buClr>
                <a:srgbClr val="414141"/>
              </a:buClr>
              <a:buSzPts val="2400"/>
              <a:buChar char="●"/>
            </a:pPr>
            <a:r>
              <a:rPr lang="en" sz="2400">
                <a:solidFill>
                  <a:srgbClr val="414141"/>
                </a:solidFill>
              </a:rPr>
              <a:t>Create nginx version 1.12.2 with 2 pods</a:t>
            </a:r>
            <a:endParaRPr sz="2400">
              <a:solidFill>
                <a:srgbClr val="414141"/>
              </a:solidFill>
            </a:endParaRPr>
          </a:p>
          <a:p>
            <a:pPr indent="-374650" lvl="1" marL="914400" rtl="0" algn="l">
              <a:lnSpc>
                <a:spcPct val="115000"/>
              </a:lnSpc>
              <a:spcBef>
                <a:spcPts val="0"/>
              </a:spcBef>
              <a:spcAft>
                <a:spcPts val="0"/>
              </a:spcAft>
              <a:buClr>
                <a:srgbClr val="414141"/>
              </a:buClr>
              <a:buSzPts val="2300"/>
              <a:buChar char="○"/>
            </a:pPr>
            <a:r>
              <a:rPr lang="en" sz="2300">
                <a:solidFill>
                  <a:srgbClr val="414141"/>
                </a:solidFill>
              </a:rPr>
              <a:t>kubectl run nginx --image=nginx:1.12.2 --replicas=2 --record</a:t>
            </a:r>
            <a:endParaRPr sz="23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Scale to 5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scale --replicas=5 deployment nginx</a:t>
            </a:r>
            <a:endParaRPr sz="24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Scale back to 2 pods</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scale --replicas=2 deployment nginx</a:t>
            </a:r>
            <a:endParaRPr sz="2400">
              <a:solidFill>
                <a:srgbClr val="414141"/>
              </a:solidFill>
            </a:endParaRPr>
          </a:p>
          <a:p>
            <a:pPr indent="-381000" lvl="0" marL="457200" rtl="0" algn="l">
              <a:lnSpc>
                <a:spcPct val="115000"/>
              </a:lnSpc>
              <a:spcBef>
                <a:spcPts val="0"/>
              </a:spcBef>
              <a:spcAft>
                <a:spcPts val="0"/>
              </a:spcAft>
              <a:buClr>
                <a:srgbClr val="414141"/>
              </a:buClr>
              <a:buSzPts val="2400"/>
              <a:buChar char="●"/>
            </a:pPr>
            <a:r>
              <a:rPr lang="en" sz="2400">
                <a:solidFill>
                  <a:srgbClr val="414141"/>
                </a:solidFill>
              </a:rPr>
              <a:t>Upgrade the nginx image to 1.13.8 version</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kubectl set image deployment nginx nginx=nginx:1.13.8</a:t>
            </a:r>
            <a:endParaRPr sz="2400">
              <a:solidFill>
                <a:srgbClr val="414141"/>
              </a:solidFill>
            </a:endParaRPr>
          </a:p>
          <a:p>
            <a:pPr indent="0" lvl="0" marL="0" rtl="0" algn="l">
              <a:lnSpc>
                <a:spcPct val="115000"/>
              </a:lnSpc>
              <a:spcBef>
                <a:spcPts val="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48" name="Google Shape;848;p106"/>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07"/>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07"/>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55" name="Google Shape;855;p107"/>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Check the status of the upgrade</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status</a:t>
            </a:r>
            <a:r>
              <a:rPr lang="en" sz="2400">
                <a:solidFill>
                  <a:srgbClr val="414141"/>
                </a:solidFill>
              </a:rPr>
              <a:t> deployment nginx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Get the history of the actions</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history</a:t>
            </a:r>
            <a:r>
              <a:rPr lang="en" sz="2400">
                <a:solidFill>
                  <a:srgbClr val="414141"/>
                </a:solidFill>
              </a:rPr>
              <a:t> deployment nginx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Undo / rollback the upgrade</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rollout undo</a:t>
            </a:r>
            <a:r>
              <a:rPr lang="en" sz="2400">
                <a:solidFill>
                  <a:srgbClr val="414141"/>
                </a:solidFill>
              </a:rPr>
              <a:t> deployment nginx</a:t>
            </a:r>
            <a:endParaRPr sz="2400">
              <a:solidFill>
                <a:srgbClr val="414141"/>
              </a:solidFill>
            </a:endParaRPr>
          </a:p>
          <a:p>
            <a:pPr indent="-381000" lvl="0" marL="457200" rtl="0" algn="l">
              <a:lnSpc>
                <a:spcPct val="140000"/>
              </a:lnSpc>
              <a:spcBef>
                <a:spcPts val="0"/>
              </a:spcBef>
              <a:spcAft>
                <a:spcPts val="0"/>
              </a:spcAft>
              <a:buClr>
                <a:srgbClr val="414141"/>
              </a:buClr>
              <a:buSzPts val="2400"/>
              <a:buChar char="●"/>
            </a:pPr>
            <a:r>
              <a:rPr lang="en" sz="2400">
                <a:solidFill>
                  <a:srgbClr val="414141"/>
                </a:solidFill>
              </a:rPr>
              <a:t>Delete the deployment</a:t>
            </a:r>
            <a:endParaRPr sz="2400">
              <a:solidFill>
                <a:srgbClr val="414141"/>
              </a:solidFill>
            </a:endParaRPr>
          </a:p>
          <a:p>
            <a:pPr indent="-381000" lvl="1" marL="914400" rtl="0" algn="l">
              <a:lnSpc>
                <a:spcPct val="140000"/>
              </a:lnSpc>
              <a:spcBef>
                <a:spcPts val="0"/>
              </a:spcBef>
              <a:spcAft>
                <a:spcPts val="0"/>
              </a:spcAft>
              <a:buClr>
                <a:srgbClr val="414141"/>
              </a:buClr>
              <a:buSzPts val="2400"/>
              <a:buChar char="○"/>
            </a:pPr>
            <a:r>
              <a:rPr lang="en" sz="2400">
                <a:solidFill>
                  <a:srgbClr val="414141"/>
                </a:solidFill>
              </a:rPr>
              <a:t>k delete deploy/nginx</a:t>
            </a:r>
            <a:endParaRPr sz="2400">
              <a:solidFill>
                <a:srgbClr val="414141"/>
              </a:solidFill>
            </a:endParaRPr>
          </a:p>
          <a:p>
            <a:pPr indent="0" lvl="0" marL="0" rtl="0" algn="l">
              <a:lnSpc>
                <a:spcPct val="115000"/>
              </a:lnSpc>
              <a:spcBef>
                <a:spcPts val="700"/>
              </a:spcBef>
              <a:spcAft>
                <a:spcPts val="0"/>
              </a:spcAft>
              <a:buNone/>
            </a:pPr>
            <a:r>
              <a:t/>
            </a:r>
            <a:endParaRPr sz="1000">
              <a:solidFill>
                <a:srgbClr val="414141"/>
              </a:solidFill>
            </a:endParaRPr>
          </a:p>
          <a:p>
            <a:pPr indent="0" lvl="0" marL="0" marR="0" rtl="0" algn="l">
              <a:lnSpc>
                <a:spcPct val="150000"/>
              </a:lnSpc>
              <a:spcBef>
                <a:spcPts val="0"/>
              </a:spcBef>
              <a:spcAft>
                <a:spcPts val="2800"/>
              </a:spcAft>
              <a:buNone/>
            </a:pPr>
            <a:r>
              <a:t/>
            </a:r>
            <a:endParaRPr sz="2400">
              <a:latin typeface="Roboto"/>
              <a:ea typeface="Roboto"/>
              <a:cs typeface="Roboto"/>
              <a:sym typeface="Roboto"/>
            </a:endParaRPr>
          </a:p>
        </p:txBody>
      </p:sp>
      <p:sp>
        <p:nvSpPr>
          <p:cNvPr id="856" name="Google Shape;856;p107"/>
          <p:cNvSpPr txBox="1"/>
          <p:nvPr/>
        </p:nvSpPr>
        <p:spPr>
          <a:xfrm>
            <a:off x="-100" y="4835475"/>
            <a:ext cx="9144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08"/>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08"/>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from a manifest file</a:t>
            </a:r>
            <a:endParaRPr i="1" sz="1400"/>
          </a:p>
        </p:txBody>
      </p:sp>
      <p:sp>
        <p:nvSpPr>
          <p:cNvPr id="863" name="Google Shape;863;p108"/>
          <p:cNvSpPr txBox="1"/>
          <p:nvPr/>
        </p:nvSpPr>
        <p:spPr>
          <a:xfrm>
            <a:off x="5656350" y="557675"/>
            <a:ext cx="3159900" cy="4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cat nginx.yaml</a:t>
            </a:r>
            <a:endParaRPr sz="1200"/>
          </a:p>
          <a:p>
            <a:pPr indent="0" lvl="0" marL="0" rtl="0" algn="l">
              <a:spcBef>
                <a:spcPts val="0"/>
              </a:spcBef>
              <a:spcAft>
                <a:spcPts val="0"/>
              </a:spcAft>
              <a:buNone/>
            </a:pPr>
            <a:r>
              <a:rPr lang="en" sz="1200"/>
              <a:t>apiVersion: </a:t>
            </a:r>
            <a:r>
              <a:rPr b="1" lang="en" sz="1200"/>
              <a:t>extensions/v1beta1</a:t>
            </a:r>
            <a:endParaRPr b="1" sz="1200"/>
          </a:p>
          <a:p>
            <a:pPr indent="0" lvl="0" marL="0" rtl="0" algn="l">
              <a:spcBef>
                <a:spcPts val="0"/>
              </a:spcBef>
              <a:spcAft>
                <a:spcPts val="0"/>
              </a:spcAft>
              <a:buNone/>
            </a:pPr>
            <a:r>
              <a:rPr lang="en" sz="1200"/>
              <a:t>kind: Deployment</a:t>
            </a:r>
            <a:endParaRPr sz="1200"/>
          </a:p>
          <a:p>
            <a:pPr indent="0" lvl="0" marL="0" rtl="0" algn="l">
              <a:spcBef>
                <a:spcPts val="0"/>
              </a:spcBef>
              <a:spcAft>
                <a:spcPts val="0"/>
              </a:spcAft>
              <a:buNone/>
            </a:pPr>
            <a:r>
              <a:rPr lang="en" sz="1200"/>
              <a:t>metadata:</a:t>
            </a:r>
            <a:endParaRPr sz="1200"/>
          </a:p>
          <a:p>
            <a:pPr indent="0" lvl="0" marL="0" rtl="0" algn="l">
              <a:spcBef>
                <a:spcPts val="0"/>
              </a:spcBef>
              <a:spcAft>
                <a:spcPts val="0"/>
              </a:spcAft>
              <a:buNone/>
            </a:pPr>
            <a:r>
              <a:rPr lang="en" sz="1200"/>
              <a:t>  name: nginx</a:t>
            </a:r>
            <a:endParaRPr sz="1200"/>
          </a:p>
          <a:p>
            <a:pPr indent="0" lvl="0" marL="0" rtl="0" algn="l">
              <a:spcBef>
                <a:spcPts val="0"/>
              </a:spcBef>
              <a:spcAft>
                <a:spcPts val="0"/>
              </a:spcAft>
              <a:buNone/>
            </a:pPr>
            <a:r>
              <a:rPr lang="en" sz="1200"/>
              <a:t>  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spec:</a:t>
            </a:r>
            <a:endParaRPr sz="1200"/>
          </a:p>
          <a:p>
            <a:pPr indent="0" lvl="0" marL="0" rtl="0" algn="l">
              <a:spcBef>
                <a:spcPts val="0"/>
              </a:spcBef>
              <a:spcAft>
                <a:spcPts val="0"/>
              </a:spcAft>
              <a:buNone/>
            </a:pPr>
            <a:r>
              <a:rPr lang="en" sz="1200"/>
              <a:t>  replicas: 2</a:t>
            </a:r>
            <a:endParaRPr sz="1200"/>
          </a:p>
          <a:p>
            <a:pPr indent="0" lvl="0" marL="0" rtl="0" algn="l">
              <a:spcBef>
                <a:spcPts val="0"/>
              </a:spcBef>
              <a:spcAft>
                <a:spcPts val="0"/>
              </a:spcAft>
              <a:buNone/>
            </a:pPr>
            <a:r>
              <a:rPr lang="en" sz="1200"/>
              <a:t>  selector:</a:t>
            </a:r>
            <a:endParaRPr sz="1200"/>
          </a:p>
          <a:p>
            <a:pPr indent="0" lvl="0" marL="0" rtl="0" algn="l">
              <a:spcBef>
                <a:spcPts val="0"/>
              </a:spcBef>
              <a:spcAft>
                <a:spcPts val="0"/>
              </a:spcAft>
              <a:buNone/>
            </a:pPr>
            <a:r>
              <a:rPr lang="en" sz="1200"/>
              <a:t>    matchLabels: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  template:</a:t>
            </a:r>
            <a:endParaRPr sz="1200"/>
          </a:p>
          <a:p>
            <a:pPr indent="0" lvl="0" marL="0" rtl="0" algn="l">
              <a:spcBef>
                <a:spcPts val="0"/>
              </a:spcBef>
              <a:spcAft>
                <a:spcPts val="0"/>
              </a:spcAft>
              <a:buNone/>
            </a:pPr>
            <a:r>
              <a:rPr lang="en" sz="1200"/>
              <a:t>    metadata:</a:t>
            </a:r>
            <a:endParaRPr sz="1200"/>
          </a:p>
          <a:p>
            <a:pPr indent="0" lvl="0" marL="0" rtl="0" algn="l">
              <a:spcBef>
                <a:spcPts val="0"/>
              </a:spcBef>
              <a:spcAft>
                <a:spcPts val="0"/>
              </a:spcAft>
              <a:buNone/>
            </a:pPr>
            <a:r>
              <a:rPr lang="en" sz="1200"/>
              <a:t>      labels:</a:t>
            </a:r>
            <a:endParaRPr sz="1200"/>
          </a:p>
          <a:p>
            <a:pPr indent="0" lvl="0" marL="0" rtl="0" algn="l">
              <a:spcBef>
                <a:spcPts val="0"/>
              </a:spcBef>
              <a:spcAft>
                <a:spcPts val="0"/>
              </a:spcAft>
              <a:buNone/>
            </a:pPr>
            <a:r>
              <a:rPr lang="en" sz="1200"/>
              <a:t>        app: nginx</a:t>
            </a:r>
            <a:endParaRPr sz="1200"/>
          </a:p>
          <a:p>
            <a:pPr indent="0" lvl="0" marL="0" rtl="0" algn="l">
              <a:spcBef>
                <a:spcPts val="0"/>
              </a:spcBef>
              <a:spcAft>
                <a:spcPts val="0"/>
              </a:spcAft>
              <a:buNone/>
            </a:pPr>
            <a:r>
              <a:rPr lang="en" sz="1200"/>
              <a:t>    spec:</a:t>
            </a:r>
            <a:endParaRPr sz="1200"/>
          </a:p>
          <a:p>
            <a:pPr indent="0" lvl="0" marL="0" rtl="0" algn="l">
              <a:spcBef>
                <a:spcPts val="0"/>
              </a:spcBef>
              <a:spcAft>
                <a:spcPts val="0"/>
              </a:spcAft>
              <a:buNone/>
            </a:pPr>
            <a:r>
              <a:rPr lang="en" sz="1200"/>
              <a:t>      containers:</a:t>
            </a:r>
            <a:endParaRPr sz="1200"/>
          </a:p>
          <a:p>
            <a:pPr indent="0" lvl="0" marL="0" rtl="0" algn="l">
              <a:spcBef>
                <a:spcPts val="0"/>
              </a:spcBef>
              <a:spcAft>
                <a:spcPts val="0"/>
              </a:spcAft>
              <a:buNone/>
            </a:pPr>
            <a:r>
              <a:rPr lang="en" sz="1200"/>
              <a:t>      - name: nginx</a:t>
            </a:r>
            <a:endParaRPr sz="1200"/>
          </a:p>
          <a:p>
            <a:pPr indent="0" lvl="0" marL="0" rtl="0" algn="l">
              <a:spcBef>
                <a:spcPts val="0"/>
              </a:spcBef>
              <a:spcAft>
                <a:spcPts val="0"/>
              </a:spcAft>
              <a:buNone/>
            </a:pPr>
            <a:r>
              <a:rPr lang="en" sz="1200"/>
              <a:t>        image: nginx:1.12.2</a:t>
            </a:r>
            <a:endParaRPr sz="1200"/>
          </a:p>
          <a:p>
            <a:pPr indent="0" lvl="0" marL="0" rtl="0" algn="l">
              <a:spcBef>
                <a:spcPts val="0"/>
              </a:spcBef>
              <a:spcAft>
                <a:spcPts val="0"/>
              </a:spcAft>
              <a:buNone/>
            </a:pPr>
            <a:r>
              <a:rPr lang="en" sz="1200"/>
              <a:t>        ports:</a:t>
            </a:r>
            <a:endParaRPr sz="1200"/>
          </a:p>
          <a:p>
            <a:pPr indent="0" lvl="0" marL="0" rtl="0" algn="l">
              <a:spcBef>
                <a:spcPts val="0"/>
              </a:spcBef>
              <a:spcAft>
                <a:spcPts val="0"/>
              </a:spcAft>
              <a:buNone/>
            </a:pPr>
            <a:r>
              <a:rPr lang="en" sz="1200"/>
              <a:t>        - containerPort: 80</a:t>
            </a:r>
            <a:endParaRPr sz="1200"/>
          </a:p>
          <a:p>
            <a:pPr indent="0" lvl="0" marL="0" rtl="0" algn="l">
              <a:spcBef>
                <a:spcPts val="0"/>
              </a:spcBef>
              <a:spcAft>
                <a:spcPts val="0"/>
              </a:spcAft>
              <a:buNone/>
            </a:pPr>
            <a:r>
              <a:t/>
            </a:r>
            <a:endParaRPr/>
          </a:p>
        </p:txBody>
      </p:sp>
      <p:sp>
        <p:nvSpPr>
          <p:cNvPr id="864" name="Google Shape;864;p108"/>
          <p:cNvSpPr txBox="1"/>
          <p:nvPr/>
        </p:nvSpPr>
        <p:spPr>
          <a:xfrm>
            <a:off x="221225" y="663875"/>
            <a:ext cx="5311200" cy="235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 the deployment with a manifest:</a:t>
            </a:r>
            <a:endParaRPr/>
          </a:p>
          <a:p>
            <a:pPr indent="-317500" lvl="1" marL="914400" rtl="0" algn="l">
              <a:spcBef>
                <a:spcPts val="0"/>
              </a:spcBef>
              <a:spcAft>
                <a:spcPts val="0"/>
              </a:spcAft>
              <a:buSzPts val="1400"/>
              <a:buChar char="○"/>
            </a:pPr>
            <a:r>
              <a:rPr lang="en"/>
              <a:t>kubectl create -f nginx.yaml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Pods, services, configmaps, secrets in our examples are all part of the /api/v1 API group, while deployments are part of the </a:t>
            </a:r>
            <a:r>
              <a:rPr b="1" lang="en"/>
              <a:t>/apis/extensions/v1beta1</a:t>
            </a:r>
            <a:r>
              <a:rPr lang="en"/>
              <a:t> API group.</a:t>
            </a:r>
            <a:br>
              <a:rPr lang="en"/>
            </a:br>
            <a:endParaRPr/>
          </a:p>
          <a:p>
            <a:pPr indent="0" lvl="0" marL="0" rtl="0" algn="l">
              <a:spcBef>
                <a:spcPts val="0"/>
              </a:spcBef>
              <a:spcAft>
                <a:spcPts val="0"/>
              </a:spcAft>
              <a:buNone/>
            </a:pPr>
            <a:r>
              <a:rPr lang="en"/>
              <a:t>The group an object is part of is what is referred to as apiVersion in the object specification, available via the </a:t>
            </a:r>
            <a:r>
              <a:rPr lang="en" u="sng">
                <a:solidFill>
                  <a:schemeClr val="hlink"/>
                </a:solidFill>
                <a:hlinkClick r:id="rId3"/>
              </a:rPr>
              <a:t>API reference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09"/>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9"/>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deployment for nginx ...</a:t>
            </a:r>
            <a:endParaRPr i="1" sz="1400"/>
          </a:p>
        </p:txBody>
      </p:sp>
      <p:sp>
        <p:nvSpPr>
          <p:cNvPr id="871" name="Google Shape;871;p109"/>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2400">
                <a:solidFill>
                  <a:srgbClr val="414141"/>
                </a:solidFill>
              </a:rPr>
              <a:t>Edit the deployment: change the replicas to 5 and image version to 1.13.8</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a:t>
            </a:r>
            <a:r>
              <a:rPr b="1" lang="en" sz="2400">
                <a:solidFill>
                  <a:srgbClr val="414141"/>
                </a:solidFill>
              </a:rPr>
              <a:t>edit deployment</a:t>
            </a:r>
            <a:r>
              <a:rPr lang="en" sz="2400">
                <a:solidFill>
                  <a:srgbClr val="414141"/>
                </a:solidFill>
              </a:rPr>
              <a:t> </a:t>
            </a:r>
            <a:r>
              <a:rPr lang="en" sz="2400">
                <a:solidFill>
                  <a:srgbClr val="414141"/>
                </a:solidFill>
              </a:rPr>
              <a:t>nginx</a:t>
            </a:r>
            <a:endParaRPr sz="2400">
              <a:solidFill>
                <a:srgbClr val="414141"/>
              </a:solidFill>
            </a:endParaRPr>
          </a:p>
          <a:p>
            <a:pPr indent="-381000" lvl="0" marL="457200" marR="0" rtl="0" algn="l">
              <a:lnSpc>
                <a:spcPct val="140000"/>
              </a:lnSpc>
              <a:spcBef>
                <a:spcPts val="0"/>
              </a:spcBef>
              <a:spcAft>
                <a:spcPts val="0"/>
              </a:spcAft>
              <a:buClr>
                <a:srgbClr val="414141"/>
              </a:buClr>
              <a:buSzPts val="2400"/>
              <a:buChar char="●"/>
            </a:pPr>
            <a:r>
              <a:rPr lang="en" sz="2400">
                <a:solidFill>
                  <a:srgbClr val="414141"/>
                </a:solidFill>
              </a:rPr>
              <a:t>Get some info about the deployment and ReplicaSet</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get deploy</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kubectl get rs</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 get pods -o wide (set alias k=’kubectl’)</a:t>
            </a:r>
            <a:endParaRPr sz="2400">
              <a:solidFill>
                <a:srgbClr val="414141"/>
              </a:solidFill>
            </a:endParaRPr>
          </a:p>
          <a:p>
            <a:pPr indent="-381000" lvl="1" marL="914400" marR="0" rtl="0" algn="l">
              <a:lnSpc>
                <a:spcPct val="140000"/>
              </a:lnSpc>
              <a:spcBef>
                <a:spcPts val="0"/>
              </a:spcBef>
              <a:spcAft>
                <a:spcPts val="0"/>
              </a:spcAft>
              <a:buClr>
                <a:srgbClr val="414141"/>
              </a:buClr>
              <a:buSzPts val="2400"/>
              <a:buChar char="○"/>
            </a:pPr>
            <a:r>
              <a:rPr lang="en" sz="2400">
                <a:solidFill>
                  <a:srgbClr val="414141"/>
                </a:solidFill>
              </a:rPr>
              <a:t>k</a:t>
            </a:r>
            <a:r>
              <a:rPr lang="en" sz="2400">
                <a:solidFill>
                  <a:srgbClr val="414141"/>
                </a:solidFill>
              </a:rPr>
              <a:t> describe pod nginx-xyz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10"/>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0"/>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1: Create a service to the pods with expose</a:t>
            </a:r>
            <a:endParaRPr i="1" sz="1400"/>
          </a:p>
        </p:txBody>
      </p:sp>
      <p:sp>
        <p:nvSpPr>
          <p:cNvPr id="878" name="Google Shape;878;p110"/>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40000"/>
              </a:lnSpc>
              <a:spcBef>
                <a:spcPts val="1400"/>
              </a:spcBef>
              <a:spcAft>
                <a:spcPts val="0"/>
              </a:spcAft>
              <a:buClr>
                <a:srgbClr val="414141"/>
              </a:buClr>
              <a:buSzPts val="2400"/>
              <a:buFont typeface="Arial"/>
              <a:buChar char="●"/>
            </a:pPr>
            <a:r>
              <a:rPr lang="en" sz="1800">
                <a:solidFill>
                  <a:srgbClr val="414141"/>
                </a:solidFill>
              </a:rPr>
              <a:t>kubectl expose deployments nginx --port=80 --type=</a:t>
            </a:r>
            <a:r>
              <a:rPr b="1" lang="en" sz="1800">
                <a:solidFill>
                  <a:srgbClr val="414141"/>
                </a:solidFill>
              </a:rPr>
              <a:t>LoadBalancer</a:t>
            </a:r>
            <a:r>
              <a:rPr lang="en" sz="2400">
                <a:solidFill>
                  <a:srgbClr val="414141"/>
                </a:solidFill>
              </a:rPr>
              <a:t>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381000" lvl="0" marL="457200" marR="0" rtl="0" algn="l">
              <a:lnSpc>
                <a:spcPct val="140000"/>
              </a:lnSpc>
              <a:spcBef>
                <a:spcPts val="1400"/>
              </a:spcBef>
              <a:spcAft>
                <a:spcPts val="0"/>
              </a:spcAft>
              <a:buClr>
                <a:srgbClr val="414141"/>
              </a:buClr>
              <a:buSzPts val="2400"/>
              <a:buChar char="●"/>
            </a:pPr>
            <a:r>
              <a:rPr lang="en" sz="2400">
                <a:solidFill>
                  <a:srgbClr val="414141"/>
                </a:solidFill>
              </a:rPr>
              <a:t>k get svc</a:t>
            </a:r>
            <a:endParaRPr sz="2400">
              <a:latin typeface="Roboto"/>
              <a:ea typeface="Roboto"/>
              <a:cs typeface="Roboto"/>
              <a:sym typeface="Roboto"/>
            </a:endParaRPr>
          </a:p>
        </p:txBody>
      </p:sp>
      <p:pic>
        <p:nvPicPr>
          <p:cNvPr id="879" name="Google Shape;879;p110"/>
          <p:cNvPicPr preferRelativeResize="0"/>
          <p:nvPr/>
        </p:nvPicPr>
        <p:blipFill>
          <a:blip r:embed="rId3">
            <a:alphaModFix/>
          </a:blip>
          <a:stretch>
            <a:fillRect/>
          </a:stretch>
        </p:blipFill>
        <p:spPr>
          <a:xfrm>
            <a:off x="4603148" y="1165650"/>
            <a:ext cx="4157100" cy="1703100"/>
          </a:xfrm>
          <a:prstGeom prst="rect">
            <a:avLst/>
          </a:prstGeom>
          <a:noFill/>
          <a:ln>
            <a:noFill/>
          </a:ln>
        </p:spPr>
      </p:pic>
      <p:pic>
        <p:nvPicPr>
          <p:cNvPr id="880" name="Google Shape;880;p110"/>
          <p:cNvPicPr preferRelativeResize="0"/>
          <p:nvPr/>
        </p:nvPicPr>
        <p:blipFill>
          <a:blip r:embed="rId4">
            <a:alphaModFix/>
          </a:blip>
          <a:stretch>
            <a:fillRect/>
          </a:stretch>
        </p:blipFill>
        <p:spPr>
          <a:xfrm>
            <a:off x="579600" y="3754325"/>
            <a:ext cx="5429250" cy="5143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11"/>
          <p:cNvSpPr/>
          <p:nvPr/>
        </p:nvSpPr>
        <p:spPr>
          <a:xfrm>
            <a:off x="0" y="0"/>
            <a:ext cx="9161100" cy="41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1"/>
          <p:cNvSpPr txBox="1"/>
          <p:nvPr>
            <p:ph idx="4294967295" type="title"/>
          </p:nvPr>
        </p:nvSpPr>
        <p:spPr>
          <a:xfrm>
            <a:off x="0" y="0"/>
            <a:ext cx="9123900" cy="4152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n" sz="1400"/>
              <a:t>Exercise 2: write an ingress rule ...</a:t>
            </a:r>
            <a:endParaRPr i="1" sz="1400"/>
          </a:p>
        </p:txBody>
      </p:sp>
      <p:sp>
        <p:nvSpPr>
          <p:cNvPr id="887" name="Google Shape;887;p111"/>
          <p:cNvSpPr txBox="1"/>
          <p:nvPr/>
        </p:nvSpPr>
        <p:spPr>
          <a:xfrm>
            <a:off x="0" y="415200"/>
            <a:ext cx="9144000" cy="4728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414141"/>
              </a:buClr>
              <a:buSzPts val="2400"/>
              <a:buChar char="●"/>
            </a:pPr>
            <a:r>
              <a:rPr lang="en" sz="2400">
                <a:solidFill>
                  <a:srgbClr val="414141"/>
                </a:solidFill>
              </a:rPr>
              <a:t>Write an ingress rule that redirects calls to /foo to one service and to /bar to another</a:t>
            </a:r>
            <a:endParaRPr sz="2400">
              <a:solidFill>
                <a:srgbClr val="414141"/>
              </a:solidFill>
            </a:endParaRPr>
          </a:p>
          <a:p>
            <a:pPr indent="-381000" lvl="1" marL="914400" rtl="0" algn="l">
              <a:lnSpc>
                <a:spcPct val="115000"/>
              </a:lnSpc>
              <a:spcBef>
                <a:spcPts val="0"/>
              </a:spcBef>
              <a:spcAft>
                <a:spcPts val="0"/>
              </a:spcAft>
              <a:buClr>
                <a:srgbClr val="414141"/>
              </a:buClr>
              <a:buSzPts val="2400"/>
              <a:buChar char="○"/>
            </a:pPr>
            <a:r>
              <a:rPr lang="en" sz="2400">
                <a:solidFill>
                  <a:srgbClr val="414141"/>
                </a:solidFill>
              </a:rPr>
              <a:t>k create -f ingress.yaml</a:t>
            </a:r>
            <a:endParaRPr sz="2400">
              <a:solidFill>
                <a:srgbClr val="414141"/>
              </a:solidFill>
            </a:endParaRPr>
          </a:p>
          <a:p>
            <a:pPr indent="0" lvl="0" marL="0" marR="0" rtl="0" algn="l">
              <a:lnSpc>
                <a:spcPct val="140000"/>
              </a:lnSpc>
              <a:spcBef>
                <a:spcPts val="1400"/>
              </a:spcBef>
              <a:spcAft>
                <a:spcPts val="0"/>
              </a:spcAft>
              <a:buNone/>
            </a:pPr>
            <a:r>
              <a:t/>
            </a:r>
            <a:endParaRPr sz="2400">
              <a:solidFill>
                <a:srgbClr val="414141"/>
              </a:solidFill>
            </a:endParaRPr>
          </a:p>
          <a:p>
            <a:pPr indent="0" lvl="0" marL="0" marR="0" rtl="0" algn="l">
              <a:lnSpc>
                <a:spcPct val="150000"/>
              </a:lnSpc>
              <a:spcBef>
                <a:spcPts val="700"/>
              </a:spcBef>
              <a:spcAft>
                <a:spcPts val="2800"/>
              </a:spcAft>
              <a:buNone/>
            </a:pPr>
            <a:r>
              <a:t/>
            </a:r>
            <a:endParaRPr sz="2400">
              <a:latin typeface="Roboto"/>
              <a:ea typeface="Roboto"/>
              <a:cs typeface="Roboto"/>
              <a:sym typeface="Roboto"/>
            </a:endParaRPr>
          </a:p>
        </p:txBody>
      </p:sp>
      <p:sp>
        <p:nvSpPr>
          <p:cNvPr id="888" name="Google Shape;888;p111"/>
          <p:cNvSpPr txBox="1"/>
          <p:nvPr/>
        </p:nvSpPr>
        <p:spPr>
          <a:xfrm>
            <a:off x="5567825" y="964850"/>
            <a:ext cx="3292800" cy="4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cat ingress.yaml</a:t>
            </a:r>
            <a:endParaRPr sz="1200"/>
          </a:p>
          <a:p>
            <a:pPr indent="0" lvl="0" marL="0" rtl="0" algn="l">
              <a:spcBef>
                <a:spcPts val="0"/>
              </a:spcBef>
              <a:spcAft>
                <a:spcPts val="0"/>
              </a:spcAft>
              <a:buNone/>
            </a:pPr>
            <a:r>
              <a:rPr lang="en" sz="1200"/>
              <a:t>apiVersion: extensions/v1beta1</a:t>
            </a:r>
            <a:endParaRPr sz="1200"/>
          </a:p>
          <a:p>
            <a:pPr indent="0" lvl="0" marL="0" rtl="0" algn="l">
              <a:spcBef>
                <a:spcPts val="0"/>
              </a:spcBef>
              <a:spcAft>
                <a:spcPts val="0"/>
              </a:spcAft>
              <a:buNone/>
            </a:pPr>
            <a:r>
              <a:rPr lang="en" sz="1200"/>
              <a:t>kind: Ingress</a:t>
            </a:r>
            <a:endParaRPr sz="1200"/>
          </a:p>
          <a:p>
            <a:pPr indent="0" lvl="0" marL="0" rtl="0" algn="l">
              <a:spcBef>
                <a:spcPts val="0"/>
              </a:spcBef>
              <a:spcAft>
                <a:spcPts val="0"/>
              </a:spcAft>
              <a:buNone/>
            </a:pPr>
            <a:r>
              <a:rPr lang="en" sz="1200"/>
              <a:t>metadata:</a:t>
            </a:r>
            <a:endParaRPr sz="1200"/>
          </a:p>
          <a:p>
            <a:pPr indent="0" lvl="0" marL="0" rtl="0" algn="l">
              <a:spcBef>
                <a:spcPts val="0"/>
              </a:spcBef>
              <a:spcAft>
                <a:spcPts val="0"/>
              </a:spcAft>
              <a:buNone/>
            </a:pPr>
            <a:r>
              <a:rPr lang="en" sz="1200"/>
              <a:t>  name: test</a:t>
            </a:r>
            <a:endParaRPr sz="1200"/>
          </a:p>
          <a:p>
            <a:pPr indent="0" lvl="0" marL="0" rtl="0" algn="l">
              <a:spcBef>
                <a:spcPts val="0"/>
              </a:spcBef>
              <a:spcAft>
                <a:spcPts val="0"/>
              </a:spcAft>
              <a:buNone/>
            </a:pPr>
            <a:r>
              <a:rPr lang="en" sz="1200"/>
              <a:t>  annotations:</a:t>
            </a:r>
            <a:endParaRPr sz="1200"/>
          </a:p>
          <a:p>
            <a:pPr indent="0" lvl="0" marL="0" rtl="0" algn="l">
              <a:spcBef>
                <a:spcPts val="0"/>
              </a:spcBef>
              <a:spcAft>
                <a:spcPts val="0"/>
              </a:spcAft>
              <a:buNone/>
            </a:pPr>
            <a:r>
              <a:rPr lang="en" sz="1200"/>
              <a:t>    ingress.kubernetes.io/rewrite-target: /</a:t>
            </a:r>
            <a:endParaRPr sz="1200"/>
          </a:p>
          <a:p>
            <a:pPr indent="0" lvl="0" marL="0" rtl="0" algn="l">
              <a:spcBef>
                <a:spcPts val="0"/>
              </a:spcBef>
              <a:spcAft>
                <a:spcPts val="0"/>
              </a:spcAft>
              <a:buNone/>
            </a:pPr>
            <a:r>
              <a:rPr lang="en" sz="1200"/>
              <a:t>spec:</a:t>
            </a:r>
            <a:endParaRPr sz="1200"/>
          </a:p>
          <a:p>
            <a:pPr indent="0" lvl="0" marL="0" rtl="0" algn="l">
              <a:spcBef>
                <a:spcPts val="0"/>
              </a:spcBef>
              <a:spcAft>
                <a:spcPts val="0"/>
              </a:spcAft>
              <a:buNone/>
            </a:pPr>
            <a:r>
              <a:rPr lang="en" sz="1200"/>
              <a:t>  rules:</a:t>
            </a:r>
            <a:endParaRPr sz="1200"/>
          </a:p>
          <a:p>
            <a:pPr indent="0" lvl="0" marL="0" rtl="0" algn="l">
              <a:spcBef>
                <a:spcPts val="0"/>
              </a:spcBef>
              <a:spcAft>
                <a:spcPts val="0"/>
              </a:spcAft>
              <a:buNone/>
            </a:pPr>
            <a:r>
              <a:rPr lang="en" sz="1200"/>
              <a:t>  - host: kubernauts.io</a:t>
            </a:r>
            <a:endParaRPr sz="1200"/>
          </a:p>
          <a:p>
            <a:pPr indent="0" lvl="0" marL="0" rtl="0" algn="l">
              <a:spcBef>
                <a:spcPts val="0"/>
              </a:spcBef>
              <a:spcAft>
                <a:spcPts val="0"/>
              </a:spcAft>
              <a:buNone/>
            </a:pPr>
            <a:r>
              <a:rPr lang="en" sz="1200"/>
              <a:t>    http:</a:t>
            </a:r>
            <a:endParaRPr sz="1200"/>
          </a:p>
          <a:p>
            <a:pPr indent="0" lvl="0" marL="0" rtl="0" algn="l">
              <a:spcBef>
                <a:spcPts val="0"/>
              </a:spcBef>
              <a:spcAft>
                <a:spcPts val="0"/>
              </a:spcAft>
              <a:buNone/>
            </a:pPr>
            <a:r>
              <a:rPr lang="en" sz="1200"/>
              <a:t>      paths:</a:t>
            </a:r>
            <a:endParaRPr sz="1200"/>
          </a:p>
          <a:p>
            <a:pPr indent="0" lvl="0" marL="0" rtl="0" algn="l">
              <a:spcBef>
                <a:spcPts val="0"/>
              </a:spcBef>
              <a:spcAft>
                <a:spcPts val="0"/>
              </a:spcAft>
              <a:buNone/>
            </a:pPr>
            <a:r>
              <a:rPr lang="en" sz="1200"/>
              <a:t>      - path: /foo</a:t>
            </a:r>
            <a:endParaRPr sz="1200"/>
          </a:p>
          <a:p>
            <a:pPr indent="0" lvl="0" marL="0" rtl="0" algn="l">
              <a:spcBef>
                <a:spcPts val="0"/>
              </a:spcBef>
              <a:spcAft>
                <a:spcPts val="0"/>
              </a:spcAft>
              <a:buNone/>
            </a:pPr>
            <a:r>
              <a:rPr lang="en" sz="1200"/>
              <a:t>        backend:</a:t>
            </a:r>
            <a:endParaRPr sz="1200"/>
          </a:p>
          <a:p>
            <a:pPr indent="0" lvl="0" marL="0" rtl="0" algn="l">
              <a:spcBef>
                <a:spcPts val="0"/>
              </a:spcBef>
              <a:spcAft>
                <a:spcPts val="0"/>
              </a:spcAft>
              <a:buNone/>
            </a:pPr>
            <a:r>
              <a:rPr lang="en" sz="1200"/>
              <a:t>          serviceName: s1</a:t>
            </a:r>
            <a:endParaRPr sz="1200"/>
          </a:p>
          <a:p>
            <a:pPr indent="0" lvl="0" marL="0" rtl="0" algn="l">
              <a:spcBef>
                <a:spcPts val="0"/>
              </a:spcBef>
              <a:spcAft>
                <a:spcPts val="0"/>
              </a:spcAft>
              <a:buNone/>
            </a:pPr>
            <a:r>
              <a:rPr lang="en" sz="1200"/>
              <a:t>          servicePort: 80</a:t>
            </a:r>
            <a:endParaRPr sz="1200"/>
          </a:p>
          <a:p>
            <a:pPr indent="0" lvl="0" marL="0" rtl="0" algn="l">
              <a:spcBef>
                <a:spcPts val="0"/>
              </a:spcBef>
              <a:spcAft>
                <a:spcPts val="0"/>
              </a:spcAft>
              <a:buNone/>
            </a:pPr>
            <a:r>
              <a:rPr lang="en" sz="1200"/>
              <a:t>      - path: /bar</a:t>
            </a:r>
            <a:endParaRPr sz="1200"/>
          </a:p>
          <a:p>
            <a:pPr indent="0" lvl="0" marL="0" rtl="0" algn="l">
              <a:spcBef>
                <a:spcPts val="0"/>
              </a:spcBef>
              <a:spcAft>
                <a:spcPts val="0"/>
              </a:spcAft>
              <a:buNone/>
            </a:pPr>
            <a:r>
              <a:rPr lang="en" sz="1200"/>
              <a:t>        backend:</a:t>
            </a:r>
            <a:endParaRPr sz="1200"/>
          </a:p>
          <a:p>
            <a:pPr indent="0" lvl="0" marL="0" rtl="0" algn="l">
              <a:spcBef>
                <a:spcPts val="0"/>
              </a:spcBef>
              <a:spcAft>
                <a:spcPts val="0"/>
              </a:spcAft>
              <a:buNone/>
            </a:pPr>
            <a:r>
              <a:rPr lang="en" sz="1200"/>
              <a:t>          serviceName: s2</a:t>
            </a:r>
            <a:endParaRPr sz="1200"/>
          </a:p>
          <a:p>
            <a:pPr indent="0" lvl="0" marL="0" rtl="0" algn="l">
              <a:spcBef>
                <a:spcPts val="0"/>
              </a:spcBef>
              <a:spcAft>
                <a:spcPts val="0"/>
              </a:spcAft>
              <a:buNone/>
            </a:pPr>
            <a:r>
              <a:rPr lang="en" sz="1200"/>
              <a:t>          servicePort: 80</a:t>
            </a:r>
            <a:endParaRPr sz="12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